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6" r:id="rId1"/>
  </p:sldMasterIdLst>
  <p:notesMasterIdLst>
    <p:notesMasterId r:id="rId29"/>
  </p:notesMasterIdLst>
  <p:sldIdLst>
    <p:sldId id="256" r:id="rId2"/>
    <p:sldId id="257" r:id="rId3"/>
    <p:sldId id="260" r:id="rId4"/>
    <p:sldId id="258" r:id="rId5"/>
    <p:sldId id="266" r:id="rId6"/>
    <p:sldId id="278" r:id="rId7"/>
    <p:sldId id="276" r:id="rId8"/>
    <p:sldId id="277" r:id="rId9"/>
    <p:sldId id="279" r:id="rId10"/>
    <p:sldId id="280" r:id="rId11"/>
    <p:sldId id="259" r:id="rId12"/>
    <p:sldId id="261" r:id="rId13"/>
    <p:sldId id="262" r:id="rId14"/>
    <p:sldId id="263" r:id="rId15"/>
    <p:sldId id="264" r:id="rId16"/>
    <p:sldId id="265" r:id="rId17"/>
    <p:sldId id="267" r:id="rId18"/>
    <p:sldId id="268" r:id="rId19"/>
    <p:sldId id="269" r:id="rId20"/>
    <p:sldId id="270" r:id="rId21"/>
    <p:sldId id="271" r:id="rId22"/>
    <p:sldId id="272" r:id="rId23"/>
    <p:sldId id="273" r:id="rId24"/>
    <p:sldId id="274" r:id="rId25"/>
    <p:sldId id="275" r:id="rId26"/>
    <p:sldId id="281" r:id="rId27"/>
    <p:sldId id="282"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65785" autoAdjust="0"/>
  </p:normalViewPr>
  <p:slideViewPr>
    <p:cSldViewPr snapToGrid="0">
      <p:cViewPr varScale="1">
        <p:scale>
          <a:sx n="49" d="100"/>
          <a:sy n="49" d="100"/>
        </p:scale>
        <p:origin x="1536"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0CA6B1-2872-4AA5-8659-AA8AE3B641CF}" type="datetimeFigureOut">
              <a:rPr lang="en-US" smtClean="0"/>
              <a:t>4/2/2021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EF3547F-DEF8-4CF8-AF34-5953E07D9333}" type="slidenum">
              <a:rPr lang="en-US" smtClean="0"/>
              <a:t>‹#›</a:t>
            </a:fld>
            <a:endParaRPr lang="en-US"/>
          </a:p>
        </p:txBody>
      </p:sp>
    </p:spTree>
    <p:extLst>
      <p:ext uri="{BB962C8B-B14F-4D97-AF65-F5344CB8AC3E}">
        <p14:creationId xmlns:p14="http://schemas.microsoft.com/office/powerpoint/2010/main" val="10275689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Target Incorporation has identified a market gap that needs to be closed. The market gap that exists is that of hosting third-party sellers on their e-commerce platform. The third-party sellers will only be allowed to be selling products that are not sold by the company and also those products the companies is not in a position to supply in the required volumes (Jung, </a:t>
            </a:r>
            <a:r>
              <a:rPr lang="en-US" dirty="0" err="1" smtClean="0"/>
              <a:t>Ugboma</a:t>
            </a:r>
            <a:r>
              <a:rPr lang="en-US" dirty="0" smtClean="0"/>
              <a:t>, &amp; </a:t>
            </a:r>
            <a:r>
              <a:rPr lang="en-US" dirty="0" err="1" smtClean="0"/>
              <a:t>Liow</a:t>
            </a:r>
            <a:r>
              <a:rPr lang="en-US" dirty="0" smtClean="0"/>
              <a:t>, 2015). This will ensure</a:t>
            </a:r>
            <a:r>
              <a:rPr lang="en-US" baseline="0" dirty="0" smtClean="0"/>
              <a:t> that a steady flow of the products that will be required by the customers and hence the company will earn a fee that will be charged to the third-party sellers. </a:t>
            </a:r>
            <a:r>
              <a:rPr lang="en-US" dirty="0" smtClean="0"/>
              <a:t> </a:t>
            </a:r>
            <a:endParaRPr lang="en-US" dirty="0"/>
          </a:p>
        </p:txBody>
      </p:sp>
      <p:sp>
        <p:nvSpPr>
          <p:cNvPr id="4" name="Slide Number Placeholder 3"/>
          <p:cNvSpPr>
            <a:spLocks noGrp="1"/>
          </p:cNvSpPr>
          <p:nvPr>
            <p:ph type="sldNum" sz="quarter" idx="10"/>
          </p:nvPr>
        </p:nvSpPr>
        <p:spPr/>
        <p:txBody>
          <a:bodyPr/>
          <a:lstStyle/>
          <a:p>
            <a:fld id="{AEF3547F-DEF8-4CF8-AF34-5953E07D9333}" type="slidenum">
              <a:rPr lang="en-US" smtClean="0"/>
              <a:t>2</a:t>
            </a:fld>
            <a:endParaRPr lang="en-US"/>
          </a:p>
        </p:txBody>
      </p:sp>
    </p:spTree>
    <p:extLst>
      <p:ext uri="{BB962C8B-B14F-4D97-AF65-F5344CB8AC3E}">
        <p14:creationId xmlns:p14="http://schemas.microsoft.com/office/powerpoint/2010/main" val="24557347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third-party sellers</a:t>
            </a:r>
            <a:r>
              <a:rPr lang="en-US" baseline="0" dirty="0" smtClean="0"/>
              <a:t> who will qualify to sell their products through the Target e-commerce + will provide products that are not on the shelves of the company. This will ensure that there will be no conflict of interest between the third-party sellers and the Target Inc. the third-party sellers will specialize in dealing with new products, secondhand, refurbished as well as collectible merchandise. The third-party sellers have been instrumental in the internet business, for instance, in 2019 50% of the sales carried out online were from the third-party sellers.</a:t>
            </a:r>
            <a:endParaRPr lang="en-US" dirty="0"/>
          </a:p>
        </p:txBody>
      </p:sp>
      <p:sp>
        <p:nvSpPr>
          <p:cNvPr id="4" name="Slide Number Placeholder 3"/>
          <p:cNvSpPr>
            <a:spLocks noGrp="1"/>
          </p:cNvSpPr>
          <p:nvPr>
            <p:ph type="sldNum" sz="quarter" idx="10"/>
          </p:nvPr>
        </p:nvSpPr>
        <p:spPr/>
        <p:txBody>
          <a:bodyPr/>
          <a:lstStyle/>
          <a:p>
            <a:fld id="{AEF3547F-DEF8-4CF8-AF34-5953E07D9333}" type="slidenum">
              <a:rPr lang="en-US" smtClean="0"/>
              <a:t>11</a:t>
            </a:fld>
            <a:endParaRPr lang="en-US"/>
          </a:p>
        </p:txBody>
      </p:sp>
    </p:spTree>
    <p:extLst>
      <p:ext uri="{BB962C8B-B14F-4D97-AF65-F5344CB8AC3E}">
        <p14:creationId xmlns:p14="http://schemas.microsoft.com/office/powerpoint/2010/main" val="503741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Some companies such as the Amazon have already hosted the third-party sellers and it appears that they have been doing good. In 2019, their sales resulting from the third-party sellers accounted for about $200 billion</a:t>
            </a:r>
            <a:r>
              <a:rPr lang="en-US" baseline="0" dirty="0" smtClean="0"/>
              <a:t> while in 2020, it was expected to be around $280 billion (</a:t>
            </a:r>
            <a:r>
              <a:rPr lang="en-US" dirty="0" smtClean="0"/>
              <a:t>Richard, 2021</a:t>
            </a:r>
            <a:r>
              <a:rPr lang="en-US" baseline="0" dirty="0" smtClean="0"/>
              <a:t>). Therefore, this is a good business idea which could make the company earn some extra profits from the third-party sellers.</a:t>
            </a:r>
            <a:endParaRPr lang="en-US" dirty="0"/>
          </a:p>
        </p:txBody>
      </p:sp>
      <p:sp>
        <p:nvSpPr>
          <p:cNvPr id="4" name="Slide Number Placeholder 3"/>
          <p:cNvSpPr>
            <a:spLocks noGrp="1"/>
          </p:cNvSpPr>
          <p:nvPr>
            <p:ph type="sldNum" sz="quarter" idx="10"/>
          </p:nvPr>
        </p:nvSpPr>
        <p:spPr/>
        <p:txBody>
          <a:bodyPr/>
          <a:lstStyle/>
          <a:p>
            <a:fld id="{AEF3547F-DEF8-4CF8-AF34-5953E07D9333}" type="slidenum">
              <a:rPr lang="en-US" smtClean="0"/>
              <a:t>12</a:t>
            </a:fld>
            <a:endParaRPr lang="en-US"/>
          </a:p>
        </p:txBody>
      </p:sp>
    </p:spTree>
    <p:extLst>
      <p:ext uri="{BB962C8B-B14F-4D97-AF65-F5344CB8AC3E}">
        <p14:creationId xmlns:p14="http://schemas.microsoft.com/office/powerpoint/2010/main" val="2389830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Third-party selling is not a new thing in the market. However, it provides companies with a chance of earning some extra profits which they would not have earned</a:t>
            </a:r>
            <a:r>
              <a:rPr lang="en-US" baseline="0" dirty="0" smtClean="0"/>
              <a:t> if they had not allowed these third-party sellers to sell on their e-commerce platforms. Some of the companies that already have third-party sellers on their e-commerce platform are eBay, Amazon and Walmart Inc. </a:t>
            </a:r>
            <a:endParaRPr lang="en-US" dirty="0"/>
          </a:p>
        </p:txBody>
      </p:sp>
      <p:sp>
        <p:nvSpPr>
          <p:cNvPr id="4" name="Slide Number Placeholder 3"/>
          <p:cNvSpPr>
            <a:spLocks noGrp="1"/>
          </p:cNvSpPr>
          <p:nvPr>
            <p:ph type="sldNum" sz="quarter" idx="10"/>
          </p:nvPr>
        </p:nvSpPr>
        <p:spPr/>
        <p:txBody>
          <a:bodyPr/>
          <a:lstStyle/>
          <a:p>
            <a:fld id="{AEF3547F-DEF8-4CF8-AF34-5953E07D9333}" type="slidenum">
              <a:rPr lang="en-US" smtClean="0"/>
              <a:t>13</a:t>
            </a:fld>
            <a:endParaRPr lang="en-US"/>
          </a:p>
        </p:txBody>
      </p:sp>
    </p:spTree>
    <p:extLst>
      <p:ext uri="{BB962C8B-B14F-4D97-AF65-F5344CB8AC3E}">
        <p14:creationId xmlns:p14="http://schemas.microsoft.com/office/powerpoint/2010/main" val="35567120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One of the interesting features of a third-party seller is that they are focused completely on the marketplace. They are focused on brand management and this means that they will try to make their brand to be the best within the market. customers are always attracted by a brand that seems to be interesting. Since the third-party sellers have</a:t>
            </a:r>
            <a:r>
              <a:rPr lang="en-US" baseline="0" dirty="0" smtClean="0"/>
              <a:t> immense knowledge about the product that they are dealing with, they will strive it to outdo its competitor products. </a:t>
            </a:r>
            <a:r>
              <a:rPr lang="en-US" dirty="0" smtClean="0"/>
              <a:t> </a:t>
            </a:r>
            <a:endParaRPr lang="en-US" dirty="0"/>
          </a:p>
        </p:txBody>
      </p:sp>
      <p:sp>
        <p:nvSpPr>
          <p:cNvPr id="4" name="Slide Number Placeholder 3"/>
          <p:cNvSpPr>
            <a:spLocks noGrp="1"/>
          </p:cNvSpPr>
          <p:nvPr>
            <p:ph type="sldNum" sz="quarter" idx="10"/>
          </p:nvPr>
        </p:nvSpPr>
        <p:spPr/>
        <p:txBody>
          <a:bodyPr/>
          <a:lstStyle/>
          <a:p>
            <a:fld id="{AEF3547F-DEF8-4CF8-AF34-5953E07D9333}" type="slidenum">
              <a:rPr lang="en-US" smtClean="0"/>
              <a:t>14</a:t>
            </a:fld>
            <a:endParaRPr lang="en-US"/>
          </a:p>
        </p:txBody>
      </p:sp>
    </p:spTree>
    <p:extLst>
      <p:ext uri="{BB962C8B-B14F-4D97-AF65-F5344CB8AC3E}">
        <p14:creationId xmlns:p14="http://schemas.microsoft.com/office/powerpoint/2010/main" val="31894009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By</a:t>
            </a:r>
            <a:r>
              <a:rPr lang="en-US" baseline="0" dirty="0" smtClean="0"/>
              <a:t> having the third-party sellers onboard, the brands of the Target Company can be made a reality. The third-party sellers will increase the visibility of the Target’s brands in other online sites such as eBay, Amazon and Alibaba among others. however, it would prove not to be an easy task for the Target Inc. to increase its brand visibility in other online sites.</a:t>
            </a:r>
            <a:endParaRPr lang="en-US" dirty="0"/>
          </a:p>
        </p:txBody>
      </p:sp>
      <p:sp>
        <p:nvSpPr>
          <p:cNvPr id="4" name="Slide Number Placeholder 3"/>
          <p:cNvSpPr>
            <a:spLocks noGrp="1"/>
          </p:cNvSpPr>
          <p:nvPr>
            <p:ph type="sldNum" sz="quarter" idx="10"/>
          </p:nvPr>
        </p:nvSpPr>
        <p:spPr/>
        <p:txBody>
          <a:bodyPr/>
          <a:lstStyle/>
          <a:p>
            <a:fld id="{AEF3547F-DEF8-4CF8-AF34-5953E07D9333}" type="slidenum">
              <a:rPr lang="en-US" smtClean="0"/>
              <a:t>15</a:t>
            </a:fld>
            <a:endParaRPr lang="en-US"/>
          </a:p>
        </p:txBody>
      </p:sp>
    </p:spTree>
    <p:extLst>
      <p:ext uri="{BB962C8B-B14F-4D97-AF65-F5344CB8AC3E}">
        <p14:creationId xmlns:p14="http://schemas.microsoft.com/office/powerpoint/2010/main" val="21231209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Target Inc. will also require to have a back office</a:t>
            </a:r>
            <a:r>
              <a:rPr lang="en-US" baseline="0" dirty="0" smtClean="0"/>
              <a:t> which will host the sales representatives will be operating from. In order for the back office to be fully operational, it will need to be equipped with computers and printers. Additionally, there will be needed some chairs and seats. </a:t>
            </a:r>
            <a:endParaRPr lang="en-US" dirty="0"/>
          </a:p>
        </p:txBody>
      </p:sp>
      <p:sp>
        <p:nvSpPr>
          <p:cNvPr id="4" name="Slide Number Placeholder 3"/>
          <p:cNvSpPr>
            <a:spLocks noGrp="1"/>
          </p:cNvSpPr>
          <p:nvPr>
            <p:ph type="sldNum" sz="quarter" idx="10"/>
          </p:nvPr>
        </p:nvSpPr>
        <p:spPr/>
        <p:txBody>
          <a:bodyPr/>
          <a:lstStyle/>
          <a:p>
            <a:fld id="{AEF3547F-DEF8-4CF8-AF34-5953E07D9333}" type="slidenum">
              <a:rPr lang="en-US" smtClean="0"/>
              <a:t>16</a:t>
            </a:fld>
            <a:endParaRPr lang="en-US"/>
          </a:p>
        </p:txBody>
      </p:sp>
    </p:spTree>
    <p:extLst>
      <p:ext uri="{BB962C8B-B14F-4D97-AF65-F5344CB8AC3E}">
        <p14:creationId xmlns:p14="http://schemas.microsoft.com/office/powerpoint/2010/main" val="361078054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Since the company will be having transaction been carried out online, it will require the customers not to visit the stores physically. In</a:t>
            </a:r>
            <a:r>
              <a:rPr lang="en-US" baseline="0" dirty="0" smtClean="0"/>
              <a:t> addition, the customers will buy or make orders online or via a telephone. This will be convenient for the buyers and it will also cut operational costs for the company and thus making the venture to be profitable. </a:t>
            </a:r>
            <a:endParaRPr lang="en-US" dirty="0"/>
          </a:p>
        </p:txBody>
      </p:sp>
      <p:sp>
        <p:nvSpPr>
          <p:cNvPr id="4" name="Slide Number Placeholder 3"/>
          <p:cNvSpPr>
            <a:spLocks noGrp="1"/>
          </p:cNvSpPr>
          <p:nvPr>
            <p:ph type="sldNum" sz="quarter" idx="10"/>
          </p:nvPr>
        </p:nvSpPr>
        <p:spPr/>
        <p:txBody>
          <a:bodyPr/>
          <a:lstStyle/>
          <a:p>
            <a:fld id="{AEF3547F-DEF8-4CF8-AF34-5953E07D9333}" type="slidenum">
              <a:rPr lang="en-US" smtClean="0"/>
              <a:t>17</a:t>
            </a:fld>
            <a:endParaRPr lang="en-US"/>
          </a:p>
        </p:txBody>
      </p:sp>
    </p:spTree>
    <p:extLst>
      <p:ext uri="{BB962C8B-B14F-4D97-AF65-F5344CB8AC3E}">
        <p14:creationId xmlns:p14="http://schemas.microsoft.com/office/powerpoint/2010/main" val="42300242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process of implementation of the business idea will entail creation of the e-commerce+</a:t>
            </a:r>
            <a:r>
              <a:rPr lang="en-US" baseline="0" dirty="0" smtClean="0"/>
              <a:t> platform which will host the third-party sellers. Negotiation with the hosting company so that they can reach to an agreement about the cost. The Target Company management will also need to discuss with the third-party sellers concerning the commission after which they will present to them the terms and conditions. </a:t>
            </a:r>
            <a:endParaRPr lang="en-US" dirty="0"/>
          </a:p>
        </p:txBody>
      </p:sp>
      <p:sp>
        <p:nvSpPr>
          <p:cNvPr id="4" name="Slide Number Placeholder 3"/>
          <p:cNvSpPr>
            <a:spLocks noGrp="1"/>
          </p:cNvSpPr>
          <p:nvPr>
            <p:ph type="sldNum" sz="quarter" idx="10"/>
          </p:nvPr>
        </p:nvSpPr>
        <p:spPr/>
        <p:txBody>
          <a:bodyPr/>
          <a:lstStyle/>
          <a:p>
            <a:fld id="{AEF3547F-DEF8-4CF8-AF34-5953E07D9333}" type="slidenum">
              <a:rPr lang="en-US" smtClean="0"/>
              <a:t>18</a:t>
            </a:fld>
            <a:endParaRPr lang="en-US"/>
          </a:p>
        </p:txBody>
      </p:sp>
    </p:spTree>
    <p:extLst>
      <p:ext uri="{BB962C8B-B14F-4D97-AF65-F5344CB8AC3E}">
        <p14:creationId xmlns:p14="http://schemas.microsoft.com/office/powerpoint/2010/main" val="61804665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Target Inc.’s management will be organizing webinars where it will be meeting with the different third-party sellers to discuss their progress and what needs to be changed. The sales representatives of the company will also be required to present data concerning the number of customers who have been ordering, sales volume and the number of email signups. </a:t>
            </a:r>
            <a:endParaRPr lang="en-US" dirty="0"/>
          </a:p>
        </p:txBody>
      </p:sp>
      <p:sp>
        <p:nvSpPr>
          <p:cNvPr id="4" name="Slide Number Placeholder 3"/>
          <p:cNvSpPr>
            <a:spLocks noGrp="1"/>
          </p:cNvSpPr>
          <p:nvPr>
            <p:ph type="sldNum" sz="quarter" idx="10"/>
          </p:nvPr>
        </p:nvSpPr>
        <p:spPr/>
        <p:txBody>
          <a:bodyPr/>
          <a:lstStyle/>
          <a:p>
            <a:fld id="{AEF3547F-DEF8-4CF8-AF34-5953E07D9333}" type="slidenum">
              <a:rPr lang="en-US" smtClean="0"/>
              <a:t>19</a:t>
            </a:fld>
            <a:endParaRPr lang="en-US"/>
          </a:p>
        </p:txBody>
      </p:sp>
    </p:spTree>
    <p:extLst>
      <p:ext uri="{BB962C8B-B14F-4D97-AF65-F5344CB8AC3E}">
        <p14:creationId xmlns:p14="http://schemas.microsoft.com/office/powerpoint/2010/main" val="121472588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It is important for any company to carry</a:t>
            </a:r>
            <a:r>
              <a:rPr lang="en-US" baseline="0" dirty="0" smtClean="0"/>
              <a:t> out project review process. This ensures that the project is passing through the course which was initially intended. This could be shown by indicators such as the number of email signups and the volume of sales. </a:t>
            </a:r>
            <a:endParaRPr lang="en-US" dirty="0"/>
          </a:p>
        </p:txBody>
      </p:sp>
      <p:sp>
        <p:nvSpPr>
          <p:cNvPr id="4" name="Slide Number Placeholder 3"/>
          <p:cNvSpPr>
            <a:spLocks noGrp="1"/>
          </p:cNvSpPr>
          <p:nvPr>
            <p:ph type="sldNum" sz="quarter" idx="10"/>
          </p:nvPr>
        </p:nvSpPr>
        <p:spPr/>
        <p:txBody>
          <a:bodyPr/>
          <a:lstStyle/>
          <a:p>
            <a:fld id="{AEF3547F-DEF8-4CF8-AF34-5953E07D9333}" type="slidenum">
              <a:rPr lang="en-US" smtClean="0"/>
              <a:t>20</a:t>
            </a:fld>
            <a:endParaRPr lang="en-US"/>
          </a:p>
        </p:txBody>
      </p:sp>
    </p:spTree>
    <p:extLst>
      <p:ext uri="{BB962C8B-B14F-4D97-AF65-F5344CB8AC3E}">
        <p14:creationId xmlns:p14="http://schemas.microsoft.com/office/powerpoint/2010/main" val="15409564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are different types of products that are demanded by the different customers. The</a:t>
            </a:r>
            <a:r>
              <a:rPr lang="en-US" baseline="0" dirty="0" smtClean="0"/>
              <a:t> hypermarkets such as the Target Inc. are designed to be a one-stop market. if customers fail to find all products under one roof, they might decide to search for the products elsewhere and they might end up being loyal customers to that other place where they have found the products that they were looking for (</a:t>
            </a:r>
            <a:r>
              <a:rPr lang="en-US" dirty="0" smtClean="0"/>
              <a:t>Jung, et al., 2015</a:t>
            </a:r>
            <a:r>
              <a:rPr lang="en-US" baseline="0" dirty="0" smtClean="0"/>
              <a:t>). Thus, by having the third-party sellers, the Target Inc. will ensure that its customers will obtain all their products from one shop. </a:t>
            </a:r>
            <a:endParaRPr lang="en-US" dirty="0"/>
          </a:p>
        </p:txBody>
      </p:sp>
      <p:sp>
        <p:nvSpPr>
          <p:cNvPr id="4" name="Slide Number Placeholder 3"/>
          <p:cNvSpPr>
            <a:spLocks noGrp="1"/>
          </p:cNvSpPr>
          <p:nvPr>
            <p:ph type="sldNum" sz="quarter" idx="10"/>
          </p:nvPr>
        </p:nvSpPr>
        <p:spPr/>
        <p:txBody>
          <a:bodyPr/>
          <a:lstStyle/>
          <a:p>
            <a:fld id="{AEF3547F-DEF8-4CF8-AF34-5953E07D9333}" type="slidenum">
              <a:rPr lang="en-US" smtClean="0"/>
              <a:t>3</a:t>
            </a:fld>
            <a:endParaRPr lang="en-US"/>
          </a:p>
        </p:txBody>
      </p:sp>
    </p:spTree>
    <p:extLst>
      <p:ext uri="{BB962C8B-B14F-4D97-AF65-F5344CB8AC3E}">
        <p14:creationId xmlns:p14="http://schemas.microsoft.com/office/powerpoint/2010/main" val="111000853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Target Incorporation will the one in control of the most part of the project and the third-party sellers will be following</a:t>
            </a:r>
            <a:r>
              <a:rPr lang="en-US" baseline="0" dirty="0" smtClean="0"/>
              <a:t> on the regulations that have been agreed between the company and them (</a:t>
            </a:r>
            <a:r>
              <a:rPr lang="en-US" dirty="0" err="1" smtClean="0"/>
              <a:t>Gitman</a:t>
            </a:r>
            <a:r>
              <a:rPr lang="en-US" dirty="0" smtClean="0"/>
              <a:t>, McDaniel, Shah, Reece, </a:t>
            </a:r>
            <a:r>
              <a:rPr lang="en-US" dirty="0" err="1" smtClean="0"/>
              <a:t>Koffel</a:t>
            </a:r>
            <a:r>
              <a:rPr lang="en-US" dirty="0" smtClean="0"/>
              <a:t>,</a:t>
            </a:r>
            <a:r>
              <a:rPr lang="en-US" baseline="0" dirty="0" smtClean="0"/>
              <a:t> &amp;</a:t>
            </a:r>
            <a:r>
              <a:rPr lang="en-US" dirty="0" smtClean="0"/>
              <a:t> </a:t>
            </a:r>
            <a:r>
              <a:rPr lang="en-US" dirty="0" err="1" smtClean="0"/>
              <a:t>Talsma</a:t>
            </a:r>
            <a:r>
              <a:rPr lang="en-US" dirty="0" smtClean="0"/>
              <a:t>, 2018</a:t>
            </a:r>
            <a:r>
              <a:rPr lang="en-US" baseline="0" dirty="0" smtClean="0"/>
              <a:t>). This is where the issue of intrapreneurships will kick-in as it involves a business that does not exercise its powers fully; the companies are less autonomous.</a:t>
            </a:r>
            <a:endParaRPr lang="en-US" dirty="0"/>
          </a:p>
        </p:txBody>
      </p:sp>
      <p:sp>
        <p:nvSpPr>
          <p:cNvPr id="4" name="Slide Number Placeholder 3"/>
          <p:cNvSpPr>
            <a:spLocks noGrp="1"/>
          </p:cNvSpPr>
          <p:nvPr>
            <p:ph type="sldNum" sz="quarter" idx="10"/>
          </p:nvPr>
        </p:nvSpPr>
        <p:spPr/>
        <p:txBody>
          <a:bodyPr/>
          <a:lstStyle/>
          <a:p>
            <a:fld id="{AEF3547F-DEF8-4CF8-AF34-5953E07D9333}" type="slidenum">
              <a:rPr lang="en-US" smtClean="0"/>
              <a:t>21</a:t>
            </a:fld>
            <a:endParaRPr lang="en-US"/>
          </a:p>
        </p:txBody>
      </p:sp>
    </p:spTree>
    <p:extLst>
      <p:ext uri="{BB962C8B-B14F-4D97-AF65-F5344CB8AC3E}">
        <p14:creationId xmlns:p14="http://schemas.microsoft.com/office/powerpoint/2010/main" val="265887223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One</a:t>
            </a:r>
            <a:r>
              <a:rPr lang="en-US" baseline="0" dirty="0" smtClean="0"/>
              <a:t> of the Target's competencies is that of innovation and technology.  Technology has enabled the company to have in place a e-commerce platform which has enabled them to increase their presence in the various parts around the world. </a:t>
            </a:r>
            <a:endParaRPr lang="en-US" dirty="0"/>
          </a:p>
        </p:txBody>
      </p:sp>
      <p:sp>
        <p:nvSpPr>
          <p:cNvPr id="4" name="Slide Number Placeholder 3"/>
          <p:cNvSpPr>
            <a:spLocks noGrp="1"/>
          </p:cNvSpPr>
          <p:nvPr>
            <p:ph type="sldNum" sz="quarter" idx="10"/>
          </p:nvPr>
        </p:nvSpPr>
        <p:spPr/>
        <p:txBody>
          <a:bodyPr/>
          <a:lstStyle/>
          <a:p>
            <a:fld id="{AEF3547F-DEF8-4CF8-AF34-5953E07D9333}" type="slidenum">
              <a:rPr lang="en-US" smtClean="0"/>
              <a:t>22</a:t>
            </a:fld>
            <a:endParaRPr lang="en-US"/>
          </a:p>
        </p:txBody>
      </p:sp>
    </p:spTree>
    <p:extLst>
      <p:ext uri="{BB962C8B-B14F-4D97-AF65-F5344CB8AC3E}">
        <p14:creationId xmlns:p14="http://schemas.microsoft.com/office/powerpoint/2010/main" val="272225304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other</a:t>
            </a:r>
            <a:r>
              <a:rPr lang="en-US" baseline="0" dirty="0" smtClean="0"/>
              <a:t> core competence of the company is that of superior guest services. The customer care services are experienced and hence have acquired the skills and competence that will enable them to offer excellent services. They will attend to the customers’ needs effectively and will be requesting for refers from the already existing customers. such a move will broaden the company’s customer base.</a:t>
            </a:r>
            <a:endParaRPr lang="en-US" dirty="0"/>
          </a:p>
        </p:txBody>
      </p:sp>
      <p:sp>
        <p:nvSpPr>
          <p:cNvPr id="4" name="Slide Number Placeholder 3"/>
          <p:cNvSpPr>
            <a:spLocks noGrp="1"/>
          </p:cNvSpPr>
          <p:nvPr>
            <p:ph type="sldNum" sz="quarter" idx="10"/>
          </p:nvPr>
        </p:nvSpPr>
        <p:spPr/>
        <p:txBody>
          <a:bodyPr/>
          <a:lstStyle/>
          <a:p>
            <a:fld id="{AEF3547F-DEF8-4CF8-AF34-5953E07D9333}" type="slidenum">
              <a:rPr lang="en-US" smtClean="0"/>
              <a:t>23</a:t>
            </a:fld>
            <a:endParaRPr lang="en-US"/>
          </a:p>
        </p:txBody>
      </p:sp>
    </p:spTree>
    <p:extLst>
      <p:ext uri="{BB962C8B-B14F-4D97-AF65-F5344CB8AC3E}">
        <p14:creationId xmlns:p14="http://schemas.microsoft.com/office/powerpoint/2010/main" val="296837949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Differentiation</a:t>
            </a:r>
            <a:r>
              <a:rPr lang="en-US" baseline="0" dirty="0" smtClean="0"/>
              <a:t> is another core competence of the Target Incorporation. The various third-party sellers will be offering differentiated products which will result to meeting the different needs of the customers. This will excite the customers and hence will result to being loyal to the company.</a:t>
            </a:r>
            <a:endParaRPr lang="en-US" dirty="0"/>
          </a:p>
        </p:txBody>
      </p:sp>
      <p:sp>
        <p:nvSpPr>
          <p:cNvPr id="4" name="Slide Number Placeholder 3"/>
          <p:cNvSpPr>
            <a:spLocks noGrp="1"/>
          </p:cNvSpPr>
          <p:nvPr>
            <p:ph type="sldNum" sz="quarter" idx="10"/>
          </p:nvPr>
        </p:nvSpPr>
        <p:spPr/>
        <p:txBody>
          <a:bodyPr/>
          <a:lstStyle/>
          <a:p>
            <a:fld id="{AEF3547F-DEF8-4CF8-AF34-5953E07D9333}" type="slidenum">
              <a:rPr lang="en-US" smtClean="0"/>
              <a:t>24</a:t>
            </a:fld>
            <a:endParaRPr lang="en-US"/>
          </a:p>
        </p:txBody>
      </p:sp>
    </p:spTree>
    <p:extLst>
      <p:ext uri="{BB962C8B-B14F-4D97-AF65-F5344CB8AC3E}">
        <p14:creationId xmlns:p14="http://schemas.microsoft.com/office/powerpoint/2010/main" val="147305184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company will be required to abide by the sales tax structure by the different countries within which it will be operating. It</a:t>
            </a:r>
            <a:r>
              <a:rPr lang="en-US" baseline="0" dirty="0" smtClean="0"/>
              <a:t> will need to have its third-party sellers registering their intellectual property and customer data to be prevented from getting in the hands of the wrong people. The third-party sellers will be held accountable for their products. They will also need to be checking on exchange rates to avoid incurring costs. The company will adhere to cross-cultural factors so as to ensure a smooth operation across the globe (</a:t>
            </a:r>
            <a:r>
              <a:rPr lang="en-US" dirty="0" err="1" smtClean="0"/>
              <a:t>Bai</a:t>
            </a:r>
            <a:r>
              <a:rPr lang="en-US" dirty="0" smtClean="0"/>
              <a:t>, Yao, &amp; Dou, 2015 </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AEF3547F-DEF8-4CF8-AF34-5953E07D9333}" type="slidenum">
              <a:rPr lang="en-US" smtClean="0"/>
              <a:t>25</a:t>
            </a:fld>
            <a:endParaRPr lang="en-US"/>
          </a:p>
        </p:txBody>
      </p:sp>
    </p:spTree>
    <p:extLst>
      <p:ext uri="{BB962C8B-B14F-4D97-AF65-F5344CB8AC3E}">
        <p14:creationId xmlns:p14="http://schemas.microsoft.com/office/powerpoint/2010/main" val="179984144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Target Inc. will ensure that its customers are not lost due</a:t>
            </a:r>
            <a:r>
              <a:rPr lang="en-US" baseline="0" dirty="0" smtClean="0"/>
              <a:t> to actions of the third-party sellers. The third-party sellers will be held responsible for their actions and customers will be given a chance to file any complaint which they might have.  </a:t>
            </a:r>
            <a:endParaRPr lang="en-US" dirty="0"/>
          </a:p>
        </p:txBody>
      </p:sp>
      <p:sp>
        <p:nvSpPr>
          <p:cNvPr id="4" name="Slide Number Placeholder 3"/>
          <p:cNvSpPr>
            <a:spLocks noGrp="1"/>
          </p:cNvSpPr>
          <p:nvPr>
            <p:ph type="sldNum" sz="quarter" idx="10"/>
          </p:nvPr>
        </p:nvSpPr>
        <p:spPr/>
        <p:txBody>
          <a:bodyPr/>
          <a:lstStyle/>
          <a:p>
            <a:fld id="{AEF3547F-DEF8-4CF8-AF34-5953E07D9333}" type="slidenum">
              <a:rPr lang="en-US" smtClean="0"/>
              <a:t>26</a:t>
            </a:fld>
            <a:endParaRPr lang="en-US"/>
          </a:p>
        </p:txBody>
      </p:sp>
    </p:spTree>
    <p:extLst>
      <p:ext uri="{BB962C8B-B14F-4D97-AF65-F5344CB8AC3E}">
        <p14:creationId xmlns:p14="http://schemas.microsoft.com/office/powerpoint/2010/main" val="22059691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One of the main elements of the business idea is that of the third-party sellers. The third-party</a:t>
            </a:r>
            <a:r>
              <a:rPr lang="en-US" baseline="0" dirty="0" smtClean="0"/>
              <a:t> sellers are needed to ensure that the products that are not found the company’s shelves are availed to the customers through the e-commerce plus platform. The company will be benefiting from the third-party sellers in various ways. One of the ways is that of selling products that are not in its shelves (</a:t>
            </a:r>
            <a:r>
              <a:rPr lang="en-US" dirty="0" smtClean="0"/>
              <a:t>Jung, et al., 2015</a:t>
            </a:r>
            <a:r>
              <a:rPr lang="en-US" baseline="0" dirty="0" smtClean="0"/>
              <a:t>). The second benefit is that of collecting fees charged to the third-party sellers which will result to increasing the profits. Since the company will also be operating in many countries, it will contact logistic companies to transport products bought. </a:t>
            </a:r>
            <a:endParaRPr lang="en-US" dirty="0"/>
          </a:p>
        </p:txBody>
      </p:sp>
      <p:sp>
        <p:nvSpPr>
          <p:cNvPr id="4" name="Slide Number Placeholder 3"/>
          <p:cNvSpPr>
            <a:spLocks noGrp="1"/>
          </p:cNvSpPr>
          <p:nvPr>
            <p:ph type="sldNum" sz="quarter" idx="10"/>
          </p:nvPr>
        </p:nvSpPr>
        <p:spPr/>
        <p:txBody>
          <a:bodyPr/>
          <a:lstStyle/>
          <a:p>
            <a:fld id="{AEF3547F-DEF8-4CF8-AF34-5953E07D9333}" type="slidenum">
              <a:rPr lang="en-US" smtClean="0"/>
              <a:t>4</a:t>
            </a:fld>
            <a:endParaRPr lang="en-US"/>
          </a:p>
        </p:txBody>
      </p:sp>
    </p:spTree>
    <p:extLst>
      <p:ext uri="{BB962C8B-B14F-4D97-AF65-F5344CB8AC3E}">
        <p14:creationId xmlns:p14="http://schemas.microsoft.com/office/powerpoint/2010/main" val="14111165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projected cost refers to the cost that will be incurred to make sure that the business idea is put into practice. In</a:t>
            </a:r>
            <a:r>
              <a:rPr lang="en-US" baseline="0" dirty="0" smtClean="0"/>
              <a:t> order for the company to experience the reality of the business idea working, it will need to incur costs like buying software, computers, thermal printers, office space and office furniture. </a:t>
            </a:r>
            <a:endParaRPr lang="en-US" dirty="0"/>
          </a:p>
        </p:txBody>
      </p:sp>
      <p:sp>
        <p:nvSpPr>
          <p:cNvPr id="4" name="Slide Number Placeholder 3"/>
          <p:cNvSpPr>
            <a:spLocks noGrp="1"/>
          </p:cNvSpPr>
          <p:nvPr>
            <p:ph type="sldNum" sz="quarter" idx="10"/>
          </p:nvPr>
        </p:nvSpPr>
        <p:spPr/>
        <p:txBody>
          <a:bodyPr/>
          <a:lstStyle/>
          <a:p>
            <a:fld id="{AEF3547F-DEF8-4CF8-AF34-5953E07D9333}" type="slidenum">
              <a:rPr lang="en-US" smtClean="0"/>
              <a:t>5</a:t>
            </a:fld>
            <a:endParaRPr lang="en-US"/>
          </a:p>
        </p:txBody>
      </p:sp>
    </p:spTree>
    <p:extLst>
      <p:ext uri="{BB962C8B-B14F-4D97-AF65-F5344CB8AC3E}">
        <p14:creationId xmlns:p14="http://schemas.microsoft.com/office/powerpoint/2010/main" val="5965674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cost incurred by the business venture happens to have decreased from year one to two. </a:t>
            </a:r>
            <a:endParaRPr lang="en-US" dirty="0"/>
          </a:p>
        </p:txBody>
      </p:sp>
      <p:sp>
        <p:nvSpPr>
          <p:cNvPr id="4" name="Slide Number Placeholder 3"/>
          <p:cNvSpPr>
            <a:spLocks noGrp="1"/>
          </p:cNvSpPr>
          <p:nvPr>
            <p:ph type="sldNum" sz="quarter" idx="10"/>
          </p:nvPr>
        </p:nvSpPr>
        <p:spPr/>
        <p:txBody>
          <a:bodyPr/>
          <a:lstStyle/>
          <a:p>
            <a:fld id="{AEF3547F-DEF8-4CF8-AF34-5953E07D9333}" type="slidenum">
              <a:rPr lang="en-US" smtClean="0"/>
              <a:t>6</a:t>
            </a:fld>
            <a:endParaRPr lang="en-US"/>
          </a:p>
        </p:txBody>
      </p:sp>
    </p:spTree>
    <p:extLst>
      <p:ext uri="{BB962C8B-B14F-4D97-AF65-F5344CB8AC3E}">
        <p14:creationId xmlns:p14="http://schemas.microsoft.com/office/powerpoint/2010/main" val="9761488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Revenue streams refer to the different sources from which the organization will earn money from as it offers services. It will earn fee-based revenue which will be paid by the third-party sellers after selling their products through the hybrid market. also, the company will earn service revenue</a:t>
            </a:r>
            <a:r>
              <a:rPr lang="en-US" baseline="0" dirty="0" smtClean="0"/>
              <a:t> which will be generated from services like transport. </a:t>
            </a:r>
            <a:endParaRPr lang="en-US" dirty="0"/>
          </a:p>
        </p:txBody>
      </p:sp>
      <p:sp>
        <p:nvSpPr>
          <p:cNvPr id="4" name="Slide Number Placeholder 3"/>
          <p:cNvSpPr>
            <a:spLocks noGrp="1"/>
          </p:cNvSpPr>
          <p:nvPr>
            <p:ph type="sldNum" sz="quarter" idx="10"/>
          </p:nvPr>
        </p:nvSpPr>
        <p:spPr/>
        <p:txBody>
          <a:bodyPr/>
          <a:lstStyle/>
          <a:p>
            <a:fld id="{AEF3547F-DEF8-4CF8-AF34-5953E07D9333}" type="slidenum">
              <a:rPr lang="en-US" smtClean="0"/>
              <a:t>7</a:t>
            </a:fld>
            <a:endParaRPr lang="en-US"/>
          </a:p>
        </p:txBody>
      </p:sp>
    </p:spTree>
    <p:extLst>
      <p:ext uri="{BB962C8B-B14F-4D97-AF65-F5344CB8AC3E}">
        <p14:creationId xmlns:p14="http://schemas.microsoft.com/office/powerpoint/2010/main" val="30297116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two sources of income are delivery fee and transaction fee. From the data above, it is clear that this is a profitable venture.</a:t>
            </a:r>
            <a:endParaRPr lang="en-US" dirty="0"/>
          </a:p>
        </p:txBody>
      </p:sp>
      <p:sp>
        <p:nvSpPr>
          <p:cNvPr id="4" name="Slide Number Placeholder 3"/>
          <p:cNvSpPr>
            <a:spLocks noGrp="1"/>
          </p:cNvSpPr>
          <p:nvPr>
            <p:ph type="sldNum" sz="quarter" idx="10"/>
          </p:nvPr>
        </p:nvSpPr>
        <p:spPr/>
        <p:txBody>
          <a:bodyPr/>
          <a:lstStyle/>
          <a:p>
            <a:fld id="{AEF3547F-DEF8-4CF8-AF34-5953E07D9333}" type="slidenum">
              <a:rPr lang="en-US" smtClean="0"/>
              <a:t>8</a:t>
            </a:fld>
            <a:endParaRPr lang="en-US"/>
          </a:p>
        </p:txBody>
      </p:sp>
    </p:spTree>
    <p:extLst>
      <p:ext uri="{BB962C8B-B14F-4D97-AF65-F5344CB8AC3E}">
        <p14:creationId xmlns:p14="http://schemas.microsoft.com/office/powerpoint/2010/main" val="687719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project appears to be generating a positive net present value. Thus, the projected earnings that will be generated by the project exceed the expected costs.</a:t>
            </a:r>
            <a:r>
              <a:rPr lang="en-US" baseline="0" dirty="0" smtClean="0"/>
              <a:t> This is a profitable business venture. </a:t>
            </a:r>
            <a:endParaRPr lang="en-US" dirty="0"/>
          </a:p>
        </p:txBody>
      </p:sp>
      <p:sp>
        <p:nvSpPr>
          <p:cNvPr id="4" name="Slide Number Placeholder 3"/>
          <p:cNvSpPr>
            <a:spLocks noGrp="1"/>
          </p:cNvSpPr>
          <p:nvPr>
            <p:ph type="sldNum" sz="quarter" idx="10"/>
          </p:nvPr>
        </p:nvSpPr>
        <p:spPr/>
        <p:txBody>
          <a:bodyPr/>
          <a:lstStyle/>
          <a:p>
            <a:fld id="{AEF3547F-DEF8-4CF8-AF34-5953E07D9333}" type="slidenum">
              <a:rPr lang="en-US" smtClean="0"/>
              <a:t>9</a:t>
            </a:fld>
            <a:endParaRPr lang="en-US"/>
          </a:p>
        </p:txBody>
      </p:sp>
    </p:spTree>
    <p:extLst>
      <p:ext uri="{BB962C8B-B14F-4D97-AF65-F5344CB8AC3E}">
        <p14:creationId xmlns:p14="http://schemas.microsoft.com/office/powerpoint/2010/main" val="12345732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company will obtain funding from debt financing and retained earnings. The business will borrow a loan of $201,600 and will repay the principal amount together with interest. Also, it will pick a portion of the profits earned.</a:t>
            </a:r>
            <a:endParaRPr lang="en-US" dirty="0"/>
          </a:p>
        </p:txBody>
      </p:sp>
      <p:sp>
        <p:nvSpPr>
          <p:cNvPr id="4" name="Slide Number Placeholder 3"/>
          <p:cNvSpPr>
            <a:spLocks noGrp="1"/>
          </p:cNvSpPr>
          <p:nvPr>
            <p:ph type="sldNum" sz="quarter" idx="10"/>
          </p:nvPr>
        </p:nvSpPr>
        <p:spPr/>
        <p:txBody>
          <a:bodyPr/>
          <a:lstStyle/>
          <a:p>
            <a:fld id="{AEF3547F-DEF8-4CF8-AF34-5953E07D9333}" type="slidenum">
              <a:rPr lang="en-US" smtClean="0"/>
              <a:t>10</a:t>
            </a:fld>
            <a:endParaRPr lang="en-US"/>
          </a:p>
        </p:txBody>
      </p:sp>
    </p:spTree>
    <p:extLst>
      <p:ext uri="{BB962C8B-B14F-4D97-AF65-F5344CB8AC3E}">
        <p14:creationId xmlns:p14="http://schemas.microsoft.com/office/powerpoint/2010/main" val="19304579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FED078F-C4E7-4A90-9C5F-9AB7FB3DD20C}"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8A74E3-0D92-4254-8450-037A389AD77D}" type="slidenum">
              <a:rPr lang="en-US" smtClean="0"/>
              <a:t>‹#›</a:t>
            </a:fld>
            <a:endParaRPr lang="en-US"/>
          </a:p>
        </p:txBody>
      </p:sp>
    </p:spTree>
    <p:extLst>
      <p:ext uri="{BB962C8B-B14F-4D97-AF65-F5344CB8AC3E}">
        <p14:creationId xmlns:p14="http://schemas.microsoft.com/office/powerpoint/2010/main" val="7500587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FED078F-C4E7-4A90-9C5F-9AB7FB3DD20C}"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8A74E3-0D92-4254-8450-037A389AD77D}" type="slidenum">
              <a:rPr lang="en-US" smtClean="0"/>
              <a:t>‹#›</a:t>
            </a:fld>
            <a:endParaRPr lang="en-US"/>
          </a:p>
        </p:txBody>
      </p:sp>
    </p:spTree>
    <p:extLst>
      <p:ext uri="{BB962C8B-B14F-4D97-AF65-F5344CB8AC3E}">
        <p14:creationId xmlns:p14="http://schemas.microsoft.com/office/powerpoint/2010/main" val="27661391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FED078F-C4E7-4A90-9C5F-9AB7FB3DD20C}"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8A74E3-0D92-4254-8450-037A389AD77D}"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469531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FED078F-C4E7-4A90-9C5F-9AB7FB3DD20C}"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8A74E3-0D92-4254-8450-037A389AD77D}" type="slidenum">
              <a:rPr lang="en-US" smtClean="0"/>
              <a:t>‹#›</a:t>
            </a:fld>
            <a:endParaRPr lang="en-US"/>
          </a:p>
        </p:txBody>
      </p:sp>
    </p:spTree>
    <p:extLst>
      <p:ext uri="{BB962C8B-B14F-4D97-AF65-F5344CB8AC3E}">
        <p14:creationId xmlns:p14="http://schemas.microsoft.com/office/powerpoint/2010/main" val="34747438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FED078F-C4E7-4A90-9C5F-9AB7FB3DD20C}"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8A74E3-0D92-4254-8450-037A389AD77D}"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19668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FED078F-C4E7-4A90-9C5F-9AB7FB3DD20C}"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8A74E3-0D92-4254-8450-037A389AD77D}" type="slidenum">
              <a:rPr lang="en-US" smtClean="0"/>
              <a:t>‹#›</a:t>
            </a:fld>
            <a:endParaRPr lang="en-US"/>
          </a:p>
        </p:txBody>
      </p:sp>
    </p:spTree>
    <p:extLst>
      <p:ext uri="{BB962C8B-B14F-4D97-AF65-F5344CB8AC3E}">
        <p14:creationId xmlns:p14="http://schemas.microsoft.com/office/powerpoint/2010/main" val="14111006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FED078F-C4E7-4A90-9C5F-9AB7FB3DD20C}"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8A74E3-0D92-4254-8450-037A389AD77D}" type="slidenum">
              <a:rPr lang="en-US" smtClean="0"/>
              <a:t>‹#›</a:t>
            </a:fld>
            <a:endParaRPr lang="en-US"/>
          </a:p>
        </p:txBody>
      </p:sp>
    </p:spTree>
    <p:extLst>
      <p:ext uri="{BB962C8B-B14F-4D97-AF65-F5344CB8AC3E}">
        <p14:creationId xmlns:p14="http://schemas.microsoft.com/office/powerpoint/2010/main" val="40396597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FED078F-C4E7-4A90-9C5F-9AB7FB3DD20C}"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8A74E3-0D92-4254-8450-037A389AD77D}" type="slidenum">
              <a:rPr lang="en-US" smtClean="0"/>
              <a:t>‹#›</a:t>
            </a:fld>
            <a:endParaRPr lang="en-US"/>
          </a:p>
        </p:txBody>
      </p:sp>
    </p:spTree>
    <p:extLst>
      <p:ext uri="{BB962C8B-B14F-4D97-AF65-F5344CB8AC3E}">
        <p14:creationId xmlns:p14="http://schemas.microsoft.com/office/powerpoint/2010/main" val="17994689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FED078F-C4E7-4A90-9C5F-9AB7FB3DD20C}"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8A74E3-0D92-4254-8450-037A389AD77D}" type="slidenum">
              <a:rPr lang="en-US" smtClean="0"/>
              <a:t>‹#›</a:t>
            </a:fld>
            <a:endParaRPr lang="en-US"/>
          </a:p>
        </p:txBody>
      </p:sp>
    </p:spTree>
    <p:extLst>
      <p:ext uri="{BB962C8B-B14F-4D97-AF65-F5344CB8AC3E}">
        <p14:creationId xmlns:p14="http://schemas.microsoft.com/office/powerpoint/2010/main" val="28752640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FED078F-C4E7-4A90-9C5F-9AB7FB3DD20C}"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28A74E3-0D92-4254-8450-037A389AD77D}" type="slidenum">
              <a:rPr lang="en-US" smtClean="0"/>
              <a:t>‹#›</a:t>
            </a:fld>
            <a:endParaRPr lang="en-US"/>
          </a:p>
        </p:txBody>
      </p:sp>
    </p:spTree>
    <p:extLst>
      <p:ext uri="{BB962C8B-B14F-4D97-AF65-F5344CB8AC3E}">
        <p14:creationId xmlns:p14="http://schemas.microsoft.com/office/powerpoint/2010/main" val="40623274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FED078F-C4E7-4A90-9C5F-9AB7FB3DD20C}"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8A74E3-0D92-4254-8450-037A389AD77D}" type="slidenum">
              <a:rPr lang="en-US" smtClean="0"/>
              <a:t>‹#›</a:t>
            </a:fld>
            <a:endParaRPr lang="en-US"/>
          </a:p>
        </p:txBody>
      </p:sp>
    </p:spTree>
    <p:extLst>
      <p:ext uri="{BB962C8B-B14F-4D97-AF65-F5344CB8AC3E}">
        <p14:creationId xmlns:p14="http://schemas.microsoft.com/office/powerpoint/2010/main" val="17440845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FED078F-C4E7-4A90-9C5F-9AB7FB3DD20C}" type="datetimeFigureOut">
              <a:rPr lang="en-US" smtClean="0"/>
              <a:t>4/2/2021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28A74E3-0D92-4254-8450-037A389AD77D}" type="slidenum">
              <a:rPr lang="en-US" smtClean="0"/>
              <a:t>‹#›</a:t>
            </a:fld>
            <a:endParaRPr lang="en-US"/>
          </a:p>
        </p:txBody>
      </p:sp>
    </p:spTree>
    <p:extLst>
      <p:ext uri="{BB962C8B-B14F-4D97-AF65-F5344CB8AC3E}">
        <p14:creationId xmlns:p14="http://schemas.microsoft.com/office/powerpoint/2010/main" val="32758800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FED078F-C4E7-4A90-9C5F-9AB7FB3DD20C}" type="datetimeFigureOut">
              <a:rPr lang="en-US" smtClean="0"/>
              <a:t>4/2/2021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28A74E3-0D92-4254-8450-037A389AD77D}" type="slidenum">
              <a:rPr lang="en-US" smtClean="0"/>
              <a:t>‹#›</a:t>
            </a:fld>
            <a:endParaRPr lang="en-US"/>
          </a:p>
        </p:txBody>
      </p:sp>
    </p:spTree>
    <p:extLst>
      <p:ext uri="{BB962C8B-B14F-4D97-AF65-F5344CB8AC3E}">
        <p14:creationId xmlns:p14="http://schemas.microsoft.com/office/powerpoint/2010/main" val="1745545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ED078F-C4E7-4A90-9C5F-9AB7FB3DD20C}" type="datetimeFigureOut">
              <a:rPr lang="en-US" smtClean="0"/>
              <a:t>4/2/2021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28A74E3-0D92-4254-8450-037A389AD77D}" type="slidenum">
              <a:rPr lang="en-US" smtClean="0"/>
              <a:t>‹#›</a:t>
            </a:fld>
            <a:endParaRPr lang="en-US"/>
          </a:p>
        </p:txBody>
      </p:sp>
    </p:spTree>
    <p:extLst>
      <p:ext uri="{BB962C8B-B14F-4D97-AF65-F5344CB8AC3E}">
        <p14:creationId xmlns:p14="http://schemas.microsoft.com/office/powerpoint/2010/main" val="1403496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ED078F-C4E7-4A90-9C5F-9AB7FB3DD20C}"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8A74E3-0D92-4254-8450-037A389AD77D}" type="slidenum">
              <a:rPr lang="en-US" smtClean="0"/>
              <a:t>‹#›</a:t>
            </a:fld>
            <a:endParaRPr lang="en-US"/>
          </a:p>
        </p:txBody>
      </p:sp>
    </p:spTree>
    <p:extLst>
      <p:ext uri="{BB962C8B-B14F-4D97-AF65-F5344CB8AC3E}">
        <p14:creationId xmlns:p14="http://schemas.microsoft.com/office/powerpoint/2010/main" val="40539227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ED078F-C4E7-4A90-9C5F-9AB7FB3DD20C}"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28A74E3-0D92-4254-8450-037A389AD77D}" type="slidenum">
              <a:rPr lang="en-US" smtClean="0"/>
              <a:t>‹#›</a:t>
            </a:fld>
            <a:endParaRPr lang="en-US"/>
          </a:p>
        </p:txBody>
      </p:sp>
    </p:spTree>
    <p:extLst>
      <p:ext uri="{BB962C8B-B14F-4D97-AF65-F5344CB8AC3E}">
        <p14:creationId xmlns:p14="http://schemas.microsoft.com/office/powerpoint/2010/main" val="1060851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FED078F-C4E7-4A90-9C5F-9AB7FB3DD20C}" type="datetimeFigureOut">
              <a:rPr lang="en-US" smtClean="0"/>
              <a:t>4/2/2021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928A74E3-0D92-4254-8450-037A389AD77D}" type="slidenum">
              <a:rPr lang="en-US" smtClean="0"/>
              <a:t>‹#›</a:t>
            </a:fld>
            <a:endParaRPr lang="en-US"/>
          </a:p>
        </p:txBody>
      </p:sp>
    </p:spTree>
    <p:extLst>
      <p:ext uri="{BB962C8B-B14F-4D97-AF65-F5344CB8AC3E}">
        <p14:creationId xmlns:p14="http://schemas.microsoft.com/office/powerpoint/2010/main" val="4226697955"/>
      </p:ext>
    </p:extLst>
  </p:cSld>
  <p:clrMap bg1="dk1" tx1="lt1" bg2="dk2" tx2="lt2" accent1="accent1" accent2="accent2" accent3="accent3" accent4="accent4" accent5="accent5" accent6="accent6" hlink="hlink" folHlink="folHlink"/>
  <p:sldLayoutIdLst>
    <p:sldLayoutId id="2147483827" r:id="rId1"/>
    <p:sldLayoutId id="2147483828" r:id="rId2"/>
    <p:sldLayoutId id="2147483829" r:id="rId3"/>
    <p:sldLayoutId id="2147483830" r:id="rId4"/>
    <p:sldLayoutId id="2147483831" r:id="rId5"/>
    <p:sldLayoutId id="2147483832" r:id="rId6"/>
    <p:sldLayoutId id="2147483833" r:id="rId7"/>
    <p:sldLayoutId id="2147483834" r:id="rId8"/>
    <p:sldLayoutId id="2147483835" r:id="rId9"/>
    <p:sldLayoutId id="2147483836" r:id="rId10"/>
    <p:sldLayoutId id="2147483837" r:id="rId11"/>
    <p:sldLayoutId id="2147483838" r:id="rId12"/>
    <p:sldLayoutId id="2147483839" r:id="rId13"/>
    <p:sldLayoutId id="2147483840" r:id="rId14"/>
    <p:sldLayoutId id="2147483841" r:id="rId15"/>
    <p:sldLayoutId id="214748384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Third-Party Sellers</a:t>
            </a:r>
            <a:endParaRPr lang="en-US" dirty="0"/>
          </a:p>
        </p:txBody>
      </p:sp>
      <p:sp>
        <p:nvSpPr>
          <p:cNvPr id="3" name="Subtitle 2"/>
          <p:cNvSpPr>
            <a:spLocks noGrp="1"/>
          </p:cNvSpPr>
          <p:nvPr>
            <p:ph type="subTitle" idx="1"/>
          </p:nvPr>
        </p:nvSpPr>
        <p:spPr>
          <a:xfrm>
            <a:off x="1507067" y="4050836"/>
            <a:ext cx="7766936" cy="1096899"/>
          </a:xfrm>
        </p:spPr>
        <p:txBody>
          <a:bodyPr>
            <a:normAutofit lnSpcReduction="10000"/>
          </a:bodyPr>
          <a:lstStyle/>
          <a:p>
            <a:pPr algn="ctr"/>
            <a:r>
              <a:rPr lang="en-US" dirty="0" smtClean="0"/>
              <a:t>Institution</a:t>
            </a:r>
          </a:p>
          <a:p>
            <a:pPr algn="ctr"/>
            <a:r>
              <a:rPr lang="en-US" dirty="0" smtClean="0"/>
              <a:t>Course</a:t>
            </a:r>
          </a:p>
          <a:p>
            <a:pPr algn="ctr"/>
            <a:r>
              <a:rPr lang="en-US" dirty="0" smtClean="0"/>
              <a:t>Name</a:t>
            </a:r>
          </a:p>
          <a:p>
            <a:endParaRPr lang="en-US" dirty="0"/>
          </a:p>
        </p:txBody>
      </p:sp>
    </p:spTree>
    <p:extLst>
      <p:ext uri="{BB962C8B-B14F-4D97-AF65-F5344CB8AC3E}">
        <p14:creationId xmlns:p14="http://schemas.microsoft.com/office/powerpoint/2010/main" val="30603981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Anticipated Sources of Funding &amp; Costs Associated</a:t>
            </a:r>
            <a:endParaRPr lang="en-US" dirty="0"/>
          </a:p>
        </p:txBody>
      </p:sp>
      <p:sp>
        <p:nvSpPr>
          <p:cNvPr id="3" name="Content Placeholder 2"/>
          <p:cNvSpPr>
            <a:spLocks noGrp="1"/>
          </p:cNvSpPr>
          <p:nvPr>
            <p:ph idx="1"/>
          </p:nvPr>
        </p:nvSpPr>
        <p:spPr/>
        <p:txBody>
          <a:bodyPr/>
          <a:lstStyle/>
          <a:p>
            <a:r>
              <a:rPr lang="en-US" dirty="0" smtClean="0"/>
              <a:t>Debt financing.</a:t>
            </a:r>
          </a:p>
          <a:p>
            <a:pPr>
              <a:buFont typeface="Wingdings" panose="05000000000000000000" pitchFamily="2" charset="2"/>
              <a:buChar char="ü"/>
            </a:pPr>
            <a:r>
              <a:rPr lang="en-US" dirty="0" smtClean="0"/>
              <a:t>The business will borrow a loan of $201,600</a:t>
            </a:r>
          </a:p>
          <a:p>
            <a:pPr>
              <a:buFont typeface="Wingdings" panose="05000000000000000000" pitchFamily="2" charset="2"/>
              <a:buChar char="ü"/>
            </a:pPr>
            <a:r>
              <a:rPr lang="en-US" dirty="0" smtClean="0"/>
              <a:t>The loan will incur a cost of interest.</a:t>
            </a:r>
          </a:p>
          <a:p>
            <a:r>
              <a:rPr lang="en-US" dirty="0" smtClean="0"/>
              <a:t>Earnings retained</a:t>
            </a:r>
          </a:p>
          <a:p>
            <a:pPr>
              <a:buFont typeface="Wingdings" panose="05000000000000000000" pitchFamily="2" charset="2"/>
              <a:buChar char="ü"/>
            </a:pPr>
            <a:r>
              <a:rPr lang="en-US" dirty="0" smtClean="0"/>
              <a:t>A portion of profits earned in the last trading years will be used</a:t>
            </a:r>
          </a:p>
          <a:p>
            <a:pPr>
              <a:buFont typeface="Wingdings" panose="05000000000000000000" pitchFamily="2" charset="2"/>
              <a:buChar char="ü"/>
            </a:pPr>
            <a:r>
              <a:rPr lang="en-US" dirty="0" smtClean="0"/>
              <a:t>No cost will be incurred for the retained earnings.</a:t>
            </a:r>
            <a:endParaRPr lang="en-US" dirty="0"/>
          </a:p>
        </p:txBody>
      </p:sp>
    </p:spTree>
    <p:extLst>
      <p:ext uri="{BB962C8B-B14F-4D97-AF65-F5344CB8AC3E}">
        <p14:creationId xmlns:p14="http://schemas.microsoft.com/office/powerpoint/2010/main" val="27637791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Market</a:t>
            </a:r>
            <a:endParaRPr lang="en-US" dirty="0"/>
          </a:p>
        </p:txBody>
      </p:sp>
      <p:sp>
        <p:nvSpPr>
          <p:cNvPr id="3" name="Content Placeholder 2"/>
          <p:cNvSpPr>
            <a:spLocks noGrp="1"/>
          </p:cNvSpPr>
          <p:nvPr>
            <p:ph idx="1"/>
          </p:nvPr>
        </p:nvSpPr>
        <p:spPr/>
        <p:txBody>
          <a:bodyPr>
            <a:normAutofit/>
          </a:bodyPr>
          <a:lstStyle/>
          <a:p>
            <a:r>
              <a:rPr lang="en-US" dirty="0" smtClean="0"/>
              <a:t>The third-party sellers will avail products which are not on the shelves of the Target Inc.</a:t>
            </a:r>
          </a:p>
          <a:p>
            <a:r>
              <a:rPr lang="en-US" dirty="0" smtClean="0"/>
              <a:t>Third-party sellers deal with:</a:t>
            </a:r>
          </a:p>
          <a:p>
            <a:pPr>
              <a:buFont typeface="Wingdings" panose="05000000000000000000" pitchFamily="2" charset="2"/>
              <a:buChar char="ü"/>
            </a:pPr>
            <a:r>
              <a:rPr lang="en-US" dirty="0" smtClean="0"/>
              <a:t>New products.</a:t>
            </a:r>
          </a:p>
          <a:p>
            <a:pPr>
              <a:buFont typeface="Wingdings" panose="05000000000000000000" pitchFamily="2" charset="2"/>
              <a:buChar char="ü"/>
            </a:pPr>
            <a:r>
              <a:rPr lang="en-US" dirty="0" smtClean="0"/>
              <a:t>Secondhand.</a:t>
            </a:r>
          </a:p>
          <a:p>
            <a:pPr>
              <a:buFont typeface="Wingdings" panose="05000000000000000000" pitchFamily="2" charset="2"/>
              <a:buChar char="ü"/>
            </a:pPr>
            <a:r>
              <a:rPr lang="en-US" dirty="0" smtClean="0"/>
              <a:t>Collectible merchandise</a:t>
            </a:r>
          </a:p>
          <a:p>
            <a:pPr>
              <a:buFont typeface="Wingdings" panose="05000000000000000000" pitchFamily="2" charset="2"/>
              <a:buChar char="ü"/>
            </a:pPr>
            <a:r>
              <a:rPr lang="en-US" dirty="0" smtClean="0"/>
              <a:t>Refurbished</a:t>
            </a:r>
          </a:p>
          <a:p>
            <a:r>
              <a:rPr lang="en-US" dirty="0" smtClean="0"/>
              <a:t>In 2019, 50% of products sold online were from third-party sellers</a:t>
            </a:r>
            <a:endParaRPr lang="en-US" dirty="0"/>
          </a:p>
        </p:txBody>
      </p:sp>
    </p:spTree>
    <p:extLst>
      <p:ext uri="{BB962C8B-B14F-4D97-AF65-F5344CB8AC3E}">
        <p14:creationId xmlns:p14="http://schemas.microsoft.com/office/powerpoint/2010/main" val="20346531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lstStyle/>
          <a:p>
            <a:r>
              <a:rPr lang="en-US" dirty="0" smtClean="0"/>
              <a:t>Organizations have been reaping the fruits of hosting third-party sellers.</a:t>
            </a:r>
          </a:p>
          <a:p>
            <a:r>
              <a:rPr lang="en-US" dirty="0" smtClean="0"/>
              <a:t>In 2019, Amazon’s sales were $200 billion (Richard, 2021).</a:t>
            </a:r>
          </a:p>
          <a:p>
            <a:r>
              <a:rPr lang="en-US" dirty="0" smtClean="0"/>
              <a:t>In 2020, sales accounted for about $280 billion.</a:t>
            </a:r>
          </a:p>
          <a:p>
            <a:r>
              <a:rPr lang="en-US" dirty="0" smtClean="0"/>
              <a:t>This is a good idea since it will add the organization’s profitability.</a:t>
            </a:r>
            <a:endParaRPr lang="en-US" dirty="0"/>
          </a:p>
        </p:txBody>
      </p:sp>
    </p:spTree>
    <p:extLst>
      <p:ext uri="{BB962C8B-B14F-4D97-AF65-F5344CB8AC3E}">
        <p14:creationId xmlns:p14="http://schemas.microsoft.com/office/powerpoint/2010/main" val="14255066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Competition </a:t>
            </a:r>
            <a:endParaRPr lang="en-US" dirty="0"/>
          </a:p>
        </p:txBody>
      </p:sp>
      <p:sp>
        <p:nvSpPr>
          <p:cNvPr id="3" name="Content Placeholder 2"/>
          <p:cNvSpPr>
            <a:spLocks noGrp="1"/>
          </p:cNvSpPr>
          <p:nvPr>
            <p:ph idx="1"/>
          </p:nvPr>
        </p:nvSpPr>
        <p:spPr/>
        <p:txBody>
          <a:bodyPr/>
          <a:lstStyle/>
          <a:p>
            <a:r>
              <a:rPr lang="en-US" dirty="0" smtClean="0"/>
              <a:t>There are other companies that have already operating third-party selling.</a:t>
            </a:r>
          </a:p>
          <a:p>
            <a:r>
              <a:rPr lang="en-US" dirty="0" smtClean="0"/>
              <a:t>They include:</a:t>
            </a:r>
          </a:p>
          <a:p>
            <a:pPr>
              <a:buFont typeface="Wingdings" panose="05000000000000000000" pitchFamily="2" charset="2"/>
              <a:buChar char="ü"/>
            </a:pPr>
            <a:r>
              <a:rPr lang="en-US" dirty="0" smtClean="0"/>
              <a:t>eBay.</a:t>
            </a:r>
          </a:p>
          <a:p>
            <a:pPr>
              <a:buFont typeface="Wingdings" panose="05000000000000000000" pitchFamily="2" charset="2"/>
              <a:buChar char="ü"/>
            </a:pPr>
            <a:r>
              <a:rPr lang="en-US" dirty="0" smtClean="0"/>
              <a:t>Amazon.</a:t>
            </a:r>
          </a:p>
          <a:p>
            <a:pPr>
              <a:buFont typeface="Wingdings" panose="05000000000000000000" pitchFamily="2" charset="2"/>
              <a:buChar char="ü"/>
            </a:pPr>
            <a:r>
              <a:rPr lang="en-US" dirty="0" smtClean="0"/>
              <a:t>Walmart.</a:t>
            </a:r>
          </a:p>
          <a:p>
            <a:endParaRPr lang="en-US" dirty="0"/>
          </a:p>
        </p:txBody>
      </p:sp>
    </p:spTree>
    <p:extLst>
      <p:ext uri="{BB962C8B-B14F-4D97-AF65-F5344CB8AC3E}">
        <p14:creationId xmlns:p14="http://schemas.microsoft.com/office/powerpoint/2010/main" val="38090913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Features of Third-Party Selling</a:t>
            </a:r>
            <a:endParaRPr lang="en-US" dirty="0"/>
          </a:p>
        </p:txBody>
      </p:sp>
      <p:sp>
        <p:nvSpPr>
          <p:cNvPr id="3" name="Content Placeholder 2"/>
          <p:cNvSpPr>
            <a:spLocks noGrp="1"/>
          </p:cNvSpPr>
          <p:nvPr>
            <p:ph idx="1"/>
          </p:nvPr>
        </p:nvSpPr>
        <p:spPr/>
        <p:txBody>
          <a:bodyPr/>
          <a:lstStyle/>
          <a:p>
            <a:r>
              <a:rPr lang="en-US" dirty="0" smtClean="0"/>
              <a:t>Partners are focused completely on the marketplace.</a:t>
            </a:r>
          </a:p>
          <a:p>
            <a:pPr>
              <a:buFont typeface="Wingdings" panose="05000000000000000000" pitchFamily="2" charset="2"/>
              <a:buChar char="ü"/>
            </a:pPr>
            <a:r>
              <a:rPr lang="en-US" dirty="0" smtClean="0"/>
              <a:t>The third-party sellers are focused on brand management.</a:t>
            </a:r>
          </a:p>
          <a:p>
            <a:pPr>
              <a:buFont typeface="Wingdings" panose="05000000000000000000" pitchFamily="2" charset="2"/>
              <a:buChar char="ü"/>
            </a:pPr>
            <a:r>
              <a:rPr lang="en-US" dirty="0" smtClean="0"/>
              <a:t>They have immense knowledge about the products.</a:t>
            </a:r>
          </a:p>
          <a:p>
            <a:pPr>
              <a:buFont typeface="Wingdings" panose="05000000000000000000" pitchFamily="2" charset="2"/>
              <a:buChar char="ü"/>
            </a:pPr>
            <a:r>
              <a:rPr lang="en-US" dirty="0" smtClean="0"/>
              <a:t>They will focus on obtaining first-page placement and sharing of a brand’s message.</a:t>
            </a:r>
          </a:p>
          <a:p>
            <a:pPr>
              <a:buFont typeface="Wingdings" panose="05000000000000000000" pitchFamily="2" charset="2"/>
              <a:buChar char="ü"/>
            </a:pPr>
            <a:r>
              <a:rPr lang="en-US" dirty="0" smtClean="0"/>
              <a:t>Third-party sellers have command to increase the brand attention.</a:t>
            </a:r>
          </a:p>
          <a:p>
            <a:endParaRPr lang="en-US" dirty="0"/>
          </a:p>
        </p:txBody>
      </p:sp>
    </p:spTree>
    <p:extLst>
      <p:ext uri="{BB962C8B-B14F-4D97-AF65-F5344CB8AC3E}">
        <p14:creationId xmlns:p14="http://schemas.microsoft.com/office/powerpoint/2010/main" val="2426977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Expansion of Brand Visibility</a:t>
            </a:r>
            <a:endParaRPr lang="en-US" dirty="0"/>
          </a:p>
        </p:txBody>
      </p:sp>
      <p:sp>
        <p:nvSpPr>
          <p:cNvPr id="3" name="Content Placeholder 2"/>
          <p:cNvSpPr>
            <a:spLocks noGrp="1"/>
          </p:cNvSpPr>
          <p:nvPr>
            <p:ph idx="1"/>
          </p:nvPr>
        </p:nvSpPr>
        <p:spPr/>
        <p:txBody>
          <a:bodyPr>
            <a:normAutofit/>
          </a:bodyPr>
          <a:lstStyle/>
          <a:p>
            <a:r>
              <a:rPr lang="en-US" dirty="0" smtClean="0"/>
              <a:t>They increase visibility of the brands on other sites.</a:t>
            </a:r>
          </a:p>
          <a:p>
            <a:r>
              <a:rPr lang="en-US" dirty="0" smtClean="0"/>
              <a:t>They might make them visible on other online sites such as:</a:t>
            </a:r>
          </a:p>
          <a:p>
            <a:pPr>
              <a:buFont typeface="Wingdings" panose="05000000000000000000" pitchFamily="2" charset="2"/>
              <a:buChar char="ü"/>
            </a:pPr>
            <a:r>
              <a:rPr lang="en-US" dirty="0" smtClean="0"/>
              <a:t>eBay.</a:t>
            </a:r>
          </a:p>
          <a:p>
            <a:pPr>
              <a:buFont typeface="Wingdings" panose="05000000000000000000" pitchFamily="2" charset="2"/>
              <a:buChar char="ü"/>
            </a:pPr>
            <a:r>
              <a:rPr lang="en-US" dirty="0" smtClean="0"/>
              <a:t>Amazon</a:t>
            </a:r>
          </a:p>
          <a:p>
            <a:pPr>
              <a:buFont typeface="Wingdings" panose="05000000000000000000" pitchFamily="2" charset="2"/>
              <a:buChar char="ü"/>
            </a:pPr>
            <a:r>
              <a:rPr lang="en-US" dirty="0" smtClean="0"/>
              <a:t>Alibaba</a:t>
            </a:r>
          </a:p>
          <a:p>
            <a:r>
              <a:rPr lang="en-US" dirty="0" smtClean="0"/>
              <a:t>If Target Inc. would incur extra cost in doing business.</a:t>
            </a:r>
          </a:p>
          <a:p>
            <a:r>
              <a:rPr lang="en-US" dirty="0" smtClean="0"/>
              <a:t>Target Inc. would find it hard to do business.</a:t>
            </a:r>
          </a:p>
          <a:p>
            <a:r>
              <a:rPr lang="en-US" dirty="0" smtClean="0"/>
              <a:t>Third-party sellers can make it easy for the brands to appear on other sites. </a:t>
            </a:r>
            <a:endParaRPr lang="en-US" dirty="0"/>
          </a:p>
        </p:txBody>
      </p:sp>
    </p:spTree>
    <p:extLst>
      <p:ext uri="{BB962C8B-B14F-4D97-AF65-F5344CB8AC3E}">
        <p14:creationId xmlns:p14="http://schemas.microsoft.com/office/powerpoint/2010/main" val="12257281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Physical &amp; Technical Resources</a:t>
            </a:r>
            <a:endParaRPr lang="en-US" dirty="0"/>
          </a:p>
        </p:txBody>
      </p:sp>
      <p:sp>
        <p:nvSpPr>
          <p:cNvPr id="3" name="Content Placeholder 2"/>
          <p:cNvSpPr>
            <a:spLocks noGrp="1"/>
          </p:cNvSpPr>
          <p:nvPr>
            <p:ph idx="1"/>
          </p:nvPr>
        </p:nvSpPr>
        <p:spPr/>
        <p:txBody>
          <a:bodyPr/>
          <a:lstStyle/>
          <a:p>
            <a:r>
              <a:rPr lang="en-US" dirty="0" smtClean="0"/>
              <a:t>Physical resources to be used  include:</a:t>
            </a:r>
          </a:p>
          <a:p>
            <a:pPr>
              <a:buFont typeface="Wingdings" panose="05000000000000000000" pitchFamily="2" charset="2"/>
              <a:buChar char="ü"/>
            </a:pPr>
            <a:r>
              <a:rPr lang="en-US" dirty="0" smtClean="0"/>
              <a:t>Computers.</a:t>
            </a:r>
          </a:p>
          <a:p>
            <a:pPr>
              <a:buFont typeface="Wingdings" panose="05000000000000000000" pitchFamily="2" charset="2"/>
              <a:buChar char="ü"/>
            </a:pPr>
            <a:r>
              <a:rPr lang="en-US" dirty="0" smtClean="0"/>
              <a:t>Printers.</a:t>
            </a:r>
          </a:p>
          <a:p>
            <a:r>
              <a:rPr lang="en-US" dirty="0" smtClean="0"/>
              <a:t>A back office equipped with:</a:t>
            </a:r>
          </a:p>
          <a:p>
            <a:pPr>
              <a:buFont typeface="Wingdings" panose="05000000000000000000" pitchFamily="2" charset="2"/>
              <a:buChar char="ü"/>
            </a:pPr>
            <a:r>
              <a:rPr lang="en-US" dirty="0" smtClean="0"/>
              <a:t>Tables.</a:t>
            </a:r>
          </a:p>
          <a:p>
            <a:pPr>
              <a:buFont typeface="Wingdings" panose="05000000000000000000" pitchFamily="2" charset="2"/>
              <a:buChar char="ü"/>
            </a:pPr>
            <a:r>
              <a:rPr lang="en-US" dirty="0" smtClean="0"/>
              <a:t>Chairs.</a:t>
            </a:r>
          </a:p>
          <a:p>
            <a:endParaRPr lang="en-US" dirty="0" smtClean="0"/>
          </a:p>
          <a:p>
            <a:endParaRPr lang="en-US" dirty="0" smtClean="0"/>
          </a:p>
          <a:p>
            <a:endParaRPr lang="en-US" dirty="0"/>
          </a:p>
        </p:txBody>
      </p:sp>
    </p:spTree>
    <p:extLst>
      <p:ext uri="{BB962C8B-B14F-4D97-AF65-F5344CB8AC3E}">
        <p14:creationId xmlns:p14="http://schemas.microsoft.com/office/powerpoint/2010/main" val="9954492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lstStyle/>
          <a:p>
            <a:r>
              <a:rPr lang="en-US" dirty="0" smtClean="0"/>
              <a:t>The customers will be making orders online or via telephone.</a:t>
            </a:r>
          </a:p>
          <a:p>
            <a:r>
              <a:rPr lang="en-US" dirty="0" smtClean="0"/>
              <a:t>The customers will not be required to visit the stores.</a:t>
            </a:r>
          </a:p>
          <a:p>
            <a:r>
              <a:rPr lang="en-US" dirty="0" smtClean="0"/>
              <a:t>This will be of benefit to both the company and the buyer.</a:t>
            </a:r>
          </a:p>
          <a:p>
            <a:pPr>
              <a:buFont typeface="Wingdings" panose="05000000000000000000" pitchFamily="2" charset="2"/>
              <a:buChar char="ü"/>
            </a:pPr>
            <a:r>
              <a:rPr lang="en-US" dirty="0" smtClean="0"/>
              <a:t>It will be convenient for the buyers.</a:t>
            </a:r>
          </a:p>
          <a:p>
            <a:pPr>
              <a:buFont typeface="Wingdings" panose="05000000000000000000" pitchFamily="2" charset="2"/>
              <a:buChar char="ü"/>
            </a:pPr>
            <a:r>
              <a:rPr lang="en-US" dirty="0" smtClean="0"/>
              <a:t>The company will cut operational cost.</a:t>
            </a:r>
          </a:p>
          <a:p>
            <a:r>
              <a:rPr lang="en-US" dirty="0" smtClean="0"/>
              <a:t>The company will become more profitable.</a:t>
            </a:r>
            <a:endParaRPr lang="en-US" dirty="0"/>
          </a:p>
        </p:txBody>
      </p:sp>
    </p:spTree>
    <p:extLst>
      <p:ext uri="{BB962C8B-B14F-4D97-AF65-F5344CB8AC3E}">
        <p14:creationId xmlns:p14="http://schemas.microsoft.com/office/powerpoint/2010/main" val="5465369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Implementation Schedule</a:t>
            </a:r>
            <a:endParaRPr lang="en-US" dirty="0"/>
          </a:p>
        </p:txBody>
      </p:sp>
      <p:sp>
        <p:nvSpPr>
          <p:cNvPr id="3" name="Content Placeholder 2"/>
          <p:cNvSpPr>
            <a:spLocks noGrp="1"/>
          </p:cNvSpPr>
          <p:nvPr>
            <p:ph idx="1"/>
          </p:nvPr>
        </p:nvSpPr>
        <p:spPr/>
        <p:txBody>
          <a:bodyPr/>
          <a:lstStyle/>
          <a:p>
            <a:r>
              <a:rPr lang="en-US" dirty="0" smtClean="0"/>
              <a:t>Creation of the e-commerce + platform.</a:t>
            </a:r>
          </a:p>
          <a:p>
            <a:r>
              <a:rPr lang="en-US" dirty="0" smtClean="0"/>
              <a:t>Negotiation with the hosting company.</a:t>
            </a:r>
          </a:p>
          <a:p>
            <a:r>
              <a:rPr lang="en-US" dirty="0" smtClean="0"/>
              <a:t>Agreement with regard to commission to be paid.</a:t>
            </a:r>
          </a:p>
          <a:p>
            <a:r>
              <a:rPr lang="en-US" dirty="0" smtClean="0"/>
              <a:t>Trading terms and conditions</a:t>
            </a:r>
            <a:endParaRPr lang="en-US" dirty="0"/>
          </a:p>
        </p:txBody>
      </p:sp>
    </p:spTree>
    <p:extLst>
      <p:ext uri="{BB962C8B-B14F-4D97-AF65-F5344CB8AC3E}">
        <p14:creationId xmlns:p14="http://schemas.microsoft.com/office/powerpoint/2010/main" val="40787183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lstStyle/>
          <a:p>
            <a:r>
              <a:rPr lang="en-US" dirty="0" smtClean="0"/>
              <a:t>There will be organized webinars.</a:t>
            </a:r>
          </a:p>
          <a:p>
            <a:r>
              <a:rPr lang="en-US" dirty="0" smtClean="0"/>
              <a:t>The company management will meet with the merchandiser.</a:t>
            </a:r>
          </a:p>
          <a:p>
            <a:r>
              <a:rPr lang="en-US" dirty="0" smtClean="0"/>
              <a:t>Sales reps will also present the data that they have:</a:t>
            </a:r>
          </a:p>
          <a:p>
            <a:pPr>
              <a:buFont typeface="Wingdings" panose="05000000000000000000" pitchFamily="2" charset="2"/>
              <a:buChar char="ü"/>
            </a:pPr>
            <a:r>
              <a:rPr lang="en-US" dirty="0" smtClean="0"/>
              <a:t>Number of customers.</a:t>
            </a:r>
          </a:p>
          <a:p>
            <a:pPr>
              <a:buFont typeface="Wingdings" panose="05000000000000000000" pitchFamily="2" charset="2"/>
              <a:buChar char="ü"/>
            </a:pPr>
            <a:r>
              <a:rPr lang="en-US" dirty="0" smtClean="0"/>
              <a:t>Sales volume.</a:t>
            </a:r>
          </a:p>
          <a:p>
            <a:pPr>
              <a:buFont typeface="Wingdings" panose="05000000000000000000" pitchFamily="2" charset="2"/>
              <a:buChar char="ü"/>
            </a:pPr>
            <a:r>
              <a:rPr lang="en-US" dirty="0" smtClean="0"/>
              <a:t>Will check number of email signups</a:t>
            </a:r>
            <a:endParaRPr lang="en-US" dirty="0"/>
          </a:p>
        </p:txBody>
      </p:sp>
    </p:spTree>
    <p:extLst>
      <p:ext uri="{BB962C8B-B14F-4D97-AF65-F5344CB8AC3E}">
        <p14:creationId xmlns:p14="http://schemas.microsoft.com/office/powerpoint/2010/main" val="33491481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a:xfrm>
            <a:off x="838200" y="1825624"/>
            <a:ext cx="10515600" cy="4612753"/>
          </a:xfrm>
        </p:spPr>
        <p:txBody>
          <a:bodyPr/>
          <a:lstStyle/>
          <a:p>
            <a:r>
              <a:rPr lang="en-US" dirty="0" smtClean="0"/>
              <a:t>Target Company will be engaging third-party sellers.</a:t>
            </a:r>
          </a:p>
          <a:p>
            <a:r>
              <a:rPr lang="en-US" dirty="0" smtClean="0"/>
              <a:t>At times companies experience shortages.</a:t>
            </a:r>
          </a:p>
          <a:p>
            <a:r>
              <a:rPr lang="en-US" dirty="0" smtClean="0"/>
              <a:t>Third-party sellers will be hosted on Target's e-commerce platform.</a:t>
            </a:r>
          </a:p>
          <a:p>
            <a:r>
              <a:rPr lang="en-US" dirty="0" smtClean="0"/>
              <a:t>They will avail products that are not on the shelves of Target </a:t>
            </a:r>
            <a:r>
              <a:rPr lang="en-US" dirty="0"/>
              <a:t>I</a:t>
            </a:r>
            <a:r>
              <a:rPr lang="en-US" dirty="0" smtClean="0"/>
              <a:t>nc.</a:t>
            </a:r>
          </a:p>
          <a:p>
            <a:r>
              <a:rPr lang="en-US" dirty="0" smtClean="0"/>
              <a:t>The third-party sellers will be paying for been hosted.</a:t>
            </a:r>
            <a:endParaRPr lang="en-US" dirty="0"/>
          </a:p>
        </p:txBody>
      </p:sp>
    </p:spTree>
    <p:extLst>
      <p:ext uri="{BB962C8B-B14F-4D97-AF65-F5344CB8AC3E}">
        <p14:creationId xmlns:p14="http://schemas.microsoft.com/office/powerpoint/2010/main" val="17659281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 Review Process</a:t>
            </a:r>
            <a:endParaRPr lang="en-US" dirty="0"/>
          </a:p>
        </p:txBody>
      </p:sp>
      <p:sp>
        <p:nvSpPr>
          <p:cNvPr id="3" name="Content Placeholder 2"/>
          <p:cNvSpPr>
            <a:spLocks noGrp="1"/>
          </p:cNvSpPr>
          <p:nvPr>
            <p:ph idx="1"/>
          </p:nvPr>
        </p:nvSpPr>
        <p:spPr/>
        <p:txBody>
          <a:bodyPr/>
          <a:lstStyle/>
          <a:p>
            <a:r>
              <a:rPr lang="en-US" dirty="0" smtClean="0"/>
              <a:t>The management will need to review its implementation.</a:t>
            </a:r>
          </a:p>
          <a:p>
            <a:r>
              <a:rPr lang="en-US" dirty="0" smtClean="0"/>
              <a:t>Indicates the extent to which the plan has ben completed.</a:t>
            </a:r>
          </a:p>
          <a:p>
            <a:r>
              <a:rPr lang="en-US" dirty="0" smtClean="0"/>
              <a:t>The progress will be reviewed following on:</a:t>
            </a:r>
          </a:p>
          <a:p>
            <a:pPr>
              <a:buFont typeface="Wingdings" panose="05000000000000000000" pitchFamily="2" charset="2"/>
              <a:buChar char="ü"/>
            </a:pPr>
            <a:r>
              <a:rPr lang="en-US" dirty="0" smtClean="0"/>
              <a:t>Email signups.</a:t>
            </a:r>
          </a:p>
          <a:p>
            <a:pPr>
              <a:buFont typeface="Wingdings" panose="05000000000000000000" pitchFamily="2" charset="2"/>
              <a:buChar char="ü"/>
            </a:pPr>
            <a:r>
              <a:rPr lang="en-US" dirty="0" smtClean="0"/>
              <a:t>Volume of sales as presented in the webinars.</a:t>
            </a:r>
            <a:endParaRPr lang="en-US" dirty="0"/>
          </a:p>
        </p:txBody>
      </p:sp>
    </p:spTree>
    <p:extLst>
      <p:ext uri="{BB962C8B-B14F-4D97-AF65-F5344CB8AC3E}">
        <p14:creationId xmlns:p14="http://schemas.microsoft.com/office/powerpoint/2010/main" val="31854151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Entrepreneurship &amp; Intrapreneurships</a:t>
            </a:r>
            <a:endParaRPr lang="en-US" dirty="0"/>
          </a:p>
        </p:txBody>
      </p:sp>
      <p:sp>
        <p:nvSpPr>
          <p:cNvPr id="3" name="Content Placeholder 2"/>
          <p:cNvSpPr>
            <a:spLocks noGrp="1"/>
          </p:cNvSpPr>
          <p:nvPr>
            <p:ph idx="1"/>
          </p:nvPr>
        </p:nvSpPr>
        <p:spPr/>
        <p:txBody>
          <a:bodyPr>
            <a:normAutofit/>
          </a:bodyPr>
          <a:lstStyle/>
          <a:p>
            <a:r>
              <a:rPr lang="en-US" dirty="0" smtClean="0"/>
              <a:t>Target Inc. will be in control of most of the project.</a:t>
            </a:r>
          </a:p>
          <a:p>
            <a:r>
              <a:rPr lang="en-US" dirty="0" smtClean="0"/>
              <a:t>The company is seeking for a way to become competitive.</a:t>
            </a:r>
          </a:p>
          <a:p>
            <a:r>
              <a:rPr lang="en-US" dirty="0" smtClean="0"/>
              <a:t>Intrapreneurships allows businessmen to start initiatives within existing organizations.</a:t>
            </a:r>
          </a:p>
          <a:p>
            <a:r>
              <a:rPr lang="en-US" dirty="0" smtClean="0"/>
              <a:t>Target company will be hosting third-party sellers.</a:t>
            </a:r>
          </a:p>
          <a:p>
            <a:r>
              <a:rPr lang="en-US" dirty="0" smtClean="0"/>
              <a:t>The third-party sellers will have limited powers.</a:t>
            </a:r>
          </a:p>
          <a:p>
            <a:r>
              <a:rPr lang="en-US" dirty="0" smtClean="0"/>
              <a:t>They will be less autonomy.</a:t>
            </a:r>
          </a:p>
          <a:p>
            <a:endParaRPr lang="en-US" dirty="0" smtClean="0"/>
          </a:p>
          <a:p>
            <a:endParaRPr lang="en-US" dirty="0"/>
          </a:p>
        </p:txBody>
      </p:sp>
    </p:spTree>
    <p:extLst>
      <p:ext uri="{BB962C8B-B14F-4D97-AF65-F5344CB8AC3E}">
        <p14:creationId xmlns:p14="http://schemas.microsoft.com/office/powerpoint/2010/main" val="11922545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Organization’s Core Competencies</a:t>
            </a:r>
            <a:endParaRPr lang="en-US" dirty="0"/>
          </a:p>
        </p:txBody>
      </p:sp>
      <p:sp>
        <p:nvSpPr>
          <p:cNvPr id="3" name="Content Placeholder 2"/>
          <p:cNvSpPr>
            <a:spLocks noGrp="1"/>
          </p:cNvSpPr>
          <p:nvPr>
            <p:ph idx="1"/>
          </p:nvPr>
        </p:nvSpPr>
        <p:spPr/>
        <p:txBody>
          <a:bodyPr/>
          <a:lstStyle/>
          <a:p>
            <a:r>
              <a:rPr lang="en-US" dirty="0" smtClean="0"/>
              <a:t>Innovation and technology.</a:t>
            </a:r>
          </a:p>
          <a:p>
            <a:pPr>
              <a:buFont typeface="Wingdings" panose="05000000000000000000" pitchFamily="2" charset="2"/>
              <a:buChar char="ü"/>
            </a:pPr>
            <a:r>
              <a:rPr lang="en-US" dirty="0" smtClean="0"/>
              <a:t>Enables the company to carry out business effectively.</a:t>
            </a:r>
          </a:p>
          <a:p>
            <a:pPr>
              <a:buFont typeface="Wingdings" panose="05000000000000000000" pitchFamily="2" charset="2"/>
              <a:buChar char="ü"/>
            </a:pPr>
            <a:r>
              <a:rPr lang="en-US" dirty="0" smtClean="0"/>
              <a:t>By hosting a hybrid market the company will embrace technology.</a:t>
            </a:r>
          </a:p>
          <a:p>
            <a:pPr>
              <a:buFont typeface="Wingdings" panose="05000000000000000000" pitchFamily="2" charset="2"/>
              <a:buChar char="ü"/>
            </a:pPr>
            <a:r>
              <a:rPr lang="en-US" dirty="0" smtClean="0"/>
              <a:t>The e-commerce platform will broaden the reach of the company.</a:t>
            </a:r>
            <a:endParaRPr lang="en-US" dirty="0"/>
          </a:p>
        </p:txBody>
      </p:sp>
    </p:spTree>
    <p:extLst>
      <p:ext uri="{BB962C8B-B14F-4D97-AF65-F5344CB8AC3E}">
        <p14:creationId xmlns:p14="http://schemas.microsoft.com/office/powerpoint/2010/main" val="14781115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lstStyle/>
          <a:p>
            <a:r>
              <a:rPr lang="en-US" dirty="0" smtClean="0"/>
              <a:t>Superior guest services.</a:t>
            </a:r>
          </a:p>
          <a:p>
            <a:pPr>
              <a:buFont typeface="Wingdings" panose="05000000000000000000" pitchFamily="2" charset="2"/>
              <a:buChar char="ü"/>
            </a:pPr>
            <a:r>
              <a:rPr lang="en-US" dirty="0" smtClean="0"/>
              <a:t>Experienced customer services.</a:t>
            </a:r>
          </a:p>
          <a:p>
            <a:pPr>
              <a:buFont typeface="Wingdings" panose="05000000000000000000" pitchFamily="2" charset="2"/>
              <a:buChar char="ü"/>
            </a:pPr>
            <a:r>
              <a:rPr lang="en-US" dirty="0" smtClean="0"/>
              <a:t>They will be attending to customers’ needs.</a:t>
            </a:r>
          </a:p>
          <a:p>
            <a:pPr>
              <a:buFont typeface="Wingdings" panose="05000000000000000000" pitchFamily="2" charset="2"/>
              <a:buChar char="ü"/>
            </a:pPr>
            <a:r>
              <a:rPr lang="en-US" dirty="0" smtClean="0"/>
              <a:t>They will communicate effectively.</a:t>
            </a:r>
          </a:p>
          <a:p>
            <a:pPr>
              <a:buFont typeface="Wingdings" panose="05000000000000000000" pitchFamily="2" charset="2"/>
              <a:buChar char="ü"/>
            </a:pPr>
            <a:r>
              <a:rPr lang="en-US" dirty="0" smtClean="0"/>
              <a:t>They will request for refers.</a:t>
            </a:r>
            <a:endParaRPr lang="en-US" dirty="0"/>
          </a:p>
        </p:txBody>
      </p:sp>
    </p:spTree>
    <p:extLst>
      <p:ext uri="{BB962C8B-B14F-4D97-AF65-F5344CB8AC3E}">
        <p14:creationId xmlns:p14="http://schemas.microsoft.com/office/powerpoint/2010/main" val="42409045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lstStyle/>
          <a:p>
            <a:r>
              <a:rPr lang="en-US" dirty="0" smtClean="0"/>
              <a:t>Differentiation.</a:t>
            </a:r>
          </a:p>
          <a:p>
            <a:pPr>
              <a:buFont typeface="Wingdings" panose="05000000000000000000" pitchFamily="2" charset="2"/>
              <a:buChar char="ü"/>
            </a:pPr>
            <a:r>
              <a:rPr lang="en-US" dirty="0" smtClean="0"/>
              <a:t>Creating new products is exciting.</a:t>
            </a:r>
          </a:p>
          <a:p>
            <a:pPr>
              <a:buFont typeface="Wingdings" panose="05000000000000000000" pitchFamily="2" charset="2"/>
              <a:buChar char="ü"/>
            </a:pPr>
            <a:r>
              <a:rPr lang="en-US" dirty="0" smtClean="0"/>
              <a:t>A hybrid market will revitalize the company’s power.</a:t>
            </a:r>
          </a:p>
          <a:p>
            <a:pPr>
              <a:buFont typeface="Wingdings" panose="05000000000000000000" pitchFamily="2" charset="2"/>
              <a:buChar char="ü"/>
            </a:pPr>
            <a:r>
              <a:rPr lang="en-US" dirty="0" smtClean="0"/>
              <a:t>Customers will be excited to have a new market.</a:t>
            </a:r>
          </a:p>
          <a:p>
            <a:pPr>
              <a:buFont typeface="Wingdings" panose="05000000000000000000" pitchFamily="2" charset="2"/>
              <a:buChar char="ü"/>
            </a:pPr>
            <a:r>
              <a:rPr lang="en-US" dirty="0" smtClean="0"/>
              <a:t>The company will offer products from different suppliers.</a:t>
            </a:r>
            <a:endParaRPr lang="en-US" dirty="0"/>
          </a:p>
        </p:txBody>
      </p:sp>
    </p:spTree>
    <p:extLst>
      <p:ext uri="{BB962C8B-B14F-4D97-AF65-F5344CB8AC3E}">
        <p14:creationId xmlns:p14="http://schemas.microsoft.com/office/powerpoint/2010/main" val="18717699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Factors Affecting the Business</a:t>
            </a:r>
            <a:endParaRPr lang="en-US" dirty="0"/>
          </a:p>
        </p:txBody>
      </p:sp>
      <p:sp>
        <p:nvSpPr>
          <p:cNvPr id="3" name="Content Placeholder 2"/>
          <p:cNvSpPr>
            <a:spLocks noGrp="1"/>
          </p:cNvSpPr>
          <p:nvPr>
            <p:ph idx="1"/>
          </p:nvPr>
        </p:nvSpPr>
        <p:spPr/>
        <p:txBody>
          <a:bodyPr/>
          <a:lstStyle/>
          <a:p>
            <a:r>
              <a:rPr lang="en-US" dirty="0" smtClean="0"/>
              <a:t>Sales tax.</a:t>
            </a:r>
          </a:p>
          <a:p>
            <a:r>
              <a:rPr lang="en-US" dirty="0" smtClean="0"/>
              <a:t>Intellectual property.</a:t>
            </a:r>
          </a:p>
          <a:p>
            <a:r>
              <a:rPr lang="en-US" dirty="0" smtClean="0"/>
              <a:t>Customer data security.</a:t>
            </a:r>
          </a:p>
          <a:p>
            <a:r>
              <a:rPr lang="en-US" dirty="0" smtClean="0"/>
              <a:t>Product liability</a:t>
            </a:r>
          </a:p>
          <a:p>
            <a:r>
              <a:rPr lang="en-US" dirty="0" smtClean="0"/>
              <a:t>Exchange rates</a:t>
            </a:r>
          </a:p>
          <a:p>
            <a:r>
              <a:rPr lang="en-US" dirty="0" smtClean="0"/>
              <a:t>Cross-cultural factors</a:t>
            </a:r>
            <a:endParaRPr lang="en-US" dirty="0"/>
          </a:p>
        </p:txBody>
      </p:sp>
    </p:spTree>
    <p:extLst>
      <p:ext uri="{BB962C8B-B14F-4D97-AF65-F5344CB8AC3E}">
        <p14:creationId xmlns:p14="http://schemas.microsoft.com/office/powerpoint/2010/main" val="36620470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Contingency Plan</a:t>
            </a:r>
            <a:endParaRPr lang="en-US" dirty="0"/>
          </a:p>
        </p:txBody>
      </p:sp>
      <p:sp>
        <p:nvSpPr>
          <p:cNvPr id="3" name="Content Placeholder 2"/>
          <p:cNvSpPr>
            <a:spLocks noGrp="1"/>
          </p:cNvSpPr>
          <p:nvPr>
            <p:ph idx="1"/>
          </p:nvPr>
        </p:nvSpPr>
        <p:spPr/>
        <p:txBody>
          <a:bodyPr/>
          <a:lstStyle/>
          <a:p>
            <a:r>
              <a:rPr lang="en-US" dirty="0" smtClean="0"/>
              <a:t>Ensure customers who already exist are not lost.</a:t>
            </a:r>
          </a:p>
          <a:p>
            <a:r>
              <a:rPr lang="en-US" dirty="0" smtClean="0"/>
              <a:t>Third-party sellers will be held responsible for their actions.</a:t>
            </a:r>
          </a:p>
          <a:p>
            <a:r>
              <a:rPr lang="en-US" dirty="0" smtClean="0"/>
              <a:t>Customers will be filing any complaint that they have.</a:t>
            </a:r>
          </a:p>
          <a:p>
            <a:r>
              <a:rPr lang="en-US" dirty="0" smtClean="0"/>
              <a:t>Indicate their level of satisfaction.</a:t>
            </a:r>
            <a:endParaRPr lang="en-US" dirty="0"/>
          </a:p>
        </p:txBody>
      </p:sp>
    </p:spTree>
    <p:extLst>
      <p:ext uri="{BB962C8B-B14F-4D97-AF65-F5344CB8AC3E}">
        <p14:creationId xmlns:p14="http://schemas.microsoft.com/office/powerpoint/2010/main" val="8519698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a:bodyPr>
          <a:lstStyle/>
          <a:p>
            <a:r>
              <a:rPr lang="en-US" dirty="0" err="1"/>
              <a:t>Bai</a:t>
            </a:r>
            <a:r>
              <a:rPr lang="en-US" dirty="0"/>
              <a:t>, Y., Yao, Z., &amp; Dou, Y. F. (2015). Effect of social commerce factors on user purchase behavior: An empirical investigation from </a:t>
            </a:r>
            <a:r>
              <a:rPr lang="en-US" dirty="0" err="1"/>
              <a:t>renren</a:t>
            </a:r>
            <a:r>
              <a:rPr lang="en-US" dirty="0"/>
              <a:t>. com. </a:t>
            </a:r>
            <a:r>
              <a:rPr lang="en-US" i="1" dirty="0"/>
              <a:t>International Journal of Information Management</a:t>
            </a:r>
            <a:r>
              <a:rPr lang="en-US" dirty="0"/>
              <a:t>, </a:t>
            </a:r>
            <a:r>
              <a:rPr lang="en-US" i="1" dirty="0"/>
              <a:t>35</a:t>
            </a:r>
            <a:r>
              <a:rPr lang="en-US" dirty="0"/>
              <a:t>(5), 538-550.</a:t>
            </a:r>
          </a:p>
          <a:p>
            <a:r>
              <a:rPr lang="en-US" dirty="0"/>
              <a:t>Jung, J. C., </a:t>
            </a:r>
            <a:r>
              <a:rPr lang="en-US" dirty="0" err="1"/>
              <a:t>Ugboma</a:t>
            </a:r>
            <a:r>
              <a:rPr lang="en-US" dirty="0"/>
              <a:t>, M. A., &amp; </a:t>
            </a:r>
            <a:r>
              <a:rPr lang="en-US" dirty="0" err="1"/>
              <a:t>Liow</a:t>
            </a:r>
            <a:r>
              <a:rPr lang="en-US" dirty="0"/>
              <a:t>, A. K. (2015). Does </a:t>
            </a:r>
            <a:r>
              <a:rPr lang="en-US" dirty="0" err="1"/>
              <a:t>Alibaba's</a:t>
            </a:r>
            <a:r>
              <a:rPr lang="en-US" dirty="0"/>
              <a:t> magic work outside China?. </a:t>
            </a:r>
            <a:r>
              <a:rPr lang="en-US" i="1" dirty="0"/>
              <a:t>Thunderbird International Business Review</a:t>
            </a:r>
            <a:r>
              <a:rPr lang="en-US" dirty="0"/>
              <a:t>, </a:t>
            </a:r>
            <a:r>
              <a:rPr lang="en-US" i="1" dirty="0"/>
              <a:t>57</a:t>
            </a:r>
            <a:r>
              <a:rPr lang="en-US" dirty="0"/>
              <a:t>(6), 505-518</a:t>
            </a:r>
            <a:r>
              <a:rPr lang="en-US" dirty="0" smtClean="0"/>
              <a:t>.</a:t>
            </a:r>
          </a:p>
          <a:p>
            <a:r>
              <a:rPr lang="en-US" dirty="0" err="1" smtClean="0"/>
              <a:t>Gitman</a:t>
            </a:r>
            <a:r>
              <a:rPr lang="en-US" dirty="0"/>
              <a:t>, L. J., McDaniel, C., Shah, A. J., Reece, M., </a:t>
            </a:r>
            <a:r>
              <a:rPr lang="en-US" dirty="0" err="1"/>
              <a:t>Koffel</a:t>
            </a:r>
            <a:r>
              <a:rPr lang="en-US" dirty="0"/>
              <a:t>, L., </a:t>
            </a:r>
            <a:r>
              <a:rPr lang="en-US" dirty="0" err="1"/>
              <a:t>Talsma</a:t>
            </a:r>
            <a:r>
              <a:rPr lang="en-US" dirty="0"/>
              <a:t>, B., Hyatt, J. C., ... </a:t>
            </a:r>
            <a:r>
              <a:rPr lang="en-US" dirty="0" err="1"/>
              <a:t>OpenStax</a:t>
            </a:r>
            <a:r>
              <a:rPr lang="en-US" dirty="0"/>
              <a:t> College,. (2018). </a:t>
            </a:r>
            <a:r>
              <a:rPr lang="en-US" i="1" dirty="0"/>
              <a:t>Introduction to business</a:t>
            </a:r>
            <a:r>
              <a:rPr lang="en-US" dirty="0" smtClean="0"/>
              <a:t>.</a:t>
            </a:r>
          </a:p>
          <a:p>
            <a:r>
              <a:rPr lang="en-US" dirty="0"/>
              <a:t>Richard, K. (2021). Amazon Third-Party Sellers Are Being Bought Up Rapidly. But There Are Risks. </a:t>
            </a:r>
            <a:r>
              <a:rPr lang="en-US" i="1" dirty="0"/>
              <a:t>Forbes</a:t>
            </a:r>
            <a:r>
              <a:rPr lang="en-US" dirty="0"/>
              <a:t>, Retrieved </a:t>
            </a:r>
            <a:r>
              <a:rPr lang="en-US" dirty="0" err="1"/>
              <a:t>from:https</a:t>
            </a:r>
            <a:r>
              <a:rPr lang="en-US" dirty="0"/>
              <a:t>://www.forbes.com/sites/richardkestenbaum/2021/01/11/amazon-third-party-sellers-are-being-bought-up-rapidly-but-there-are-risks/?sh=43e98f3e4b4e</a:t>
            </a:r>
          </a:p>
          <a:p>
            <a:endParaRPr lang="en-US" dirty="0"/>
          </a:p>
        </p:txBody>
      </p:sp>
    </p:spTree>
    <p:extLst>
      <p:ext uri="{BB962C8B-B14F-4D97-AF65-F5344CB8AC3E}">
        <p14:creationId xmlns:p14="http://schemas.microsoft.com/office/powerpoint/2010/main" val="13905426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or Opportunity</a:t>
            </a:r>
            <a:endParaRPr lang="en-US" dirty="0"/>
          </a:p>
        </p:txBody>
      </p:sp>
      <p:sp>
        <p:nvSpPr>
          <p:cNvPr id="3" name="Content Placeholder 2"/>
          <p:cNvSpPr>
            <a:spLocks noGrp="1"/>
          </p:cNvSpPr>
          <p:nvPr>
            <p:ph idx="1"/>
          </p:nvPr>
        </p:nvSpPr>
        <p:spPr/>
        <p:txBody>
          <a:bodyPr/>
          <a:lstStyle/>
          <a:p>
            <a:r>
              <a:rPr lang="en-US" dirty="0" smtClean="0"/>
              <a:t>A business cannot provide all products.</a:t>
            </a:r>
          </a:p>
          <a:p>
            <a:r>
              <a:rPr lang="en-US" dirty="0" smtClean="0"/>
              <a:t>The third-party sellers will sell products that are not on the shelves of the company.</a:t>
            </a:r>
          </a:p>
          <a:p>
            <a:r>
              <a:rPr lang="en-US" dirty="0" smtClean="0"/>
              <a:t>The Target Inc. will be able to maintain a large customer base.</a:t>
            </a:r>
          </a:p>
          <a:p>
            <a:r>
              <a:rPr lang="en-US" dirty="0" smtClean="0"/>
              <a:t>Customers will get the products that they are looking for.</a:t>
            </a:r>
          </a:p>
          <a:p>
            <a:endParaRPr lang="en-US" dirty="0"/>
          </a:p>
        </p:txBody>
      </p:sp>
    </p:spTree>
    <p:extLst>
      <p:ext uri="{BB962C8B-B14F-4D97-AF65-F5344CB8AC3E}">
        <p14:creationId xmlns:p14="http://schemas.microsoft.com/office/powerpoint/2010/main" val="36064024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Main Elements Required</a:t>
            </a:r>
            <a:endParaRPr lang="en-US" dirty="0"/>
          </a:p>
        </p:txBody>
      </p:sp>
      <p:sp>
        <p:nvSpPr>
          <p:cNvPr id="3" name="Content Placeholder 2"/>
          <p:cNvSpPr>
            <a:spLocks noGrp="1"/>
          </p:cNvSpPr>
          <p:nvPr>
            <p:ph idx="1"/>
          </p:nvPr>
        </p:nvSpPr>
        <p:spPr/>
        <p:txBody>
          <a:bodyPr/>
          <a:lstStyle/>
          <a:p>
            <a:r>
              <a:rPr lang="en-US" dirty="0" smtClean="0"/>
              <a:t>Third-party sellers.</a:t>
            </a:r>
          </a:p>
          <a:p>
            <a:r>
              <a:rPr lang="en-US" dirty="0" smtClean="0"/>
              <a:t>E-commerce platform plus (e-commerce +).</a:t>
            </a:r>
          </a:p>
          <a:p>
            <a:r>
              <a:rPr lang="en-US" dirty="0" smtClean="0"/>
              <a:t>The platform will enable the sellers to reach out to customers.</a:t>
            </a:r>
          </a:p>
          <a:p>
            <a:r>
              <a:rPr lang="en-US" dirty="0" smtClean="0"/>
              <a:t>Contact logistic companies</a:t>
            </a:r>
            <a:endParaRPr lang="en-US" dirty="0"/>
          </a:p>
        </p:txBody>
      </p:sp>
    </p:spTree>
    <p:extLst>
      <p:ext uri="{BB962C8B-B14F-4D97-AF65-F5344CB8AC3E}">
        <p14:creationId xmlns:p14="http://schemas.microsoft.com/office/powerpoint/2010/main" val="22900193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Costs Incurred</a:t>
            </a:r>
            <a:endParaRPr lang="en-US" dirty="0"/>
          </a:p>
        </p:txBody>
      </p:sp>
      <p:sp>
        <p:nvSpPr>
          <p:cNvPr id="3" name="Content Placeholder 2"/>
          <p:cNvSpPr>
            <a:spLocks noGrp="1"/>
          </p:cNvSpPr>
          <p:nvPr>
            <p:ph idx="1"/>
          </p:nvPr>
        </p:nvSpPr>
        <p:spPr/>
        <p:txBody>
          <a:bodyPr>
            <a:normAutofit/>
          </a:bodyPr>
          <a:lstStyle/>
          <a:p>
            <a:r>
              <a:rPr lang="en-US" dirty="0" smtClean="0"/>
              <a:t>Projected costs.</a:t>
            </a:r>
          </a:p>
          <a:p>
            <a:r>
              <a:rPr lang="en-US" dirty="0" smtClean="0"/>
              <a:t>Involves cost incurred from inception to completion.</a:t>
            </a:r>
          </a:p>
          <a:p>
            <a:r>
              <a:rPr lang="en-US" dirty="0" smtClean="0"/>
              <a:t>Costs to be incurred includes:</a:t>
            </a:r>
          </a:p>
          <a:p>
            <a:pPr>
              <a:buFont typeface="Wingdings" panose="05000000000000000000" pitchFamily="2" charset="2"/>
              <a:buChar char="ü"/>
            </a:pPr>
            <a:r>
              <a:rPr lang="en-US" dirty="0" smtClean="0"/>
              <a:t>Buying software.</a:t>
            </a:r>
          </a:p>
          <a:p>
            <a:pPr>
              <a:buFont typeface="Wingdings" panose="05000000000000000000" pitchFamily="2" charset="2"/>
              <a:buChar char="ü"/>
            </a:pPr>
            <a:r>
              <a:rPr lang="en-US" dirty="0" smtClean="0"/>
              <a:t>Computers.</a:t>
            </a:r>
          </a:p>
          <a:p>
            <a:pPr>
              <a:buFont typeface="Wingdings" panose="05000000000000000000" pitchFamily="2" charset="2"/>
              <a:buChar char="ü"/>
            </a:pPr>
            <a:r>
              <a:rPr lang="en-US" dirty="0" smtClean="0"/>
              <a:t>Thermal printers.</a:t>
            </a:r>
          </a:p>
          <a:p>
            <a:pPr>
              <a:buFont typeface="Wingdings" panose="05000000000000000000" pitchFamily="2" charset="2"/>
              <a:buChar char="ü"/>
            </a:pPr>
            <a:r>
              <a:rPr lang="en-US" dirty="0" smtClean="0"/>
              <a:t>Office furniture..</a:t>
            </a:r>
          </a:p>
          <a:p>
            <a:pPr>
              <a:buFont typeface="Wingdings" panose="05000000000000000000" pitchFamily="2" charset="2"/>
              <a:buChar char="ü"/>
            </a:pPr>
            <a:r>
              <a:rPr lang="en-US" dirty="0" smtClean="0"/>
              <a:t>Office space</a:t>
            </a:r>
            <a:endParaRPr lang="en-US" dirty="0"/>
          </a:p>
        </p:txBody>
      </p:sp>
    </p:spTree>
    <p:extLst>
      <p:ext uri="{BB962C8B-B14F-4D97-AF65-F5344CB8AC3E}">
        <p14:creationId xmlns:p14="http://schemas.microsoft.com/office/powerpoint/2010/main" val="6703517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lstStyle/>
          <a:p>
            <a:r>
              <a:rPr lang="en-US" dirty="0" smtClean="0"/>
              <a:t>Total cost for first year is $511,990</a:t>
            </a:r>
          </a:p>
          <a:p>
            <a:r>
              <a:rPr lang="en-US" dirty="0" smtClean="0"/>
              <a:t>Total cost incurred in second year is $489,6000</a:t>
            </a:r>
            <a:endParaRPr lang="en-US" dirty="0"/>
          </a:p>
        </p:txBody>
      </p:sp>
    </p:spTree>
    <p:extLst>
      <p:ext uri="{BB962C8B-B14F-4D97-AF65-F5344CB8AC3E}">
        <p14:creationId xmlns:p14="http://schemas.microsoft.com/office/powerpoint/2010/main" val="28512059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Revenue Streams</a:t>
            </a:r>
            <a:endParaRPr lang="en-US" dirty="0"/>
          </a:p>
        </p:txBody>
      </p:sp>
      <p:sp>
        <p:nvSpPr>
          <p:cNvPr id="3" name="Content Placeholder 2"/>
          <p:cNvSpPr>
            <a:spLocks noGrp="1"/>
          </p:cNvSpPr>
          <p:nvPr>
            <p:ph idx="1"/>
          </p:nvPr>
        </p:nvSpPr>
        <p:spPr/>
        <p:txBody>
          <a:bodyPr/>
          <a:lstStyle/>
          <a:p>
            <a:r>
              <a:rPr lang="en-US" dirty="0" smtClean="0"/>
              <a:t>Various sources of income.</a:t>
            </a:r>
          </a:p>
          <a:p>
            <a:r>
              <a:rPr lang="en-US" dirty="0" smtClean="0"/>
              <a:t>Types of revenues to be earned includes:</a:t>
            </a:r>
          </a:p>
          <a:p>
            <a:pPr>
              <a:buFont typeface="Wingdings" panose="05000000000000000000" pitchFamily="2" charset="2"/>
              <a:buChar char="ü"/>
            </a:pPr>
            <a:r>
              <a:rPr lang="en-US" dirty="0" smtClean="0"/>
              <a:t>Fee-based revenue.</a:t>
            </a:r>
          </a:p>
          <a:p>
            <a:pPr>
              <a:buFont typeface="Wingdings" panose="05000000000000000000" pitchFamily="2" charset="2"/>
              <a:buChar char="ü"/>
            </a:pPr>
            <a:r>
              <a:rPr lang="en-US" dirty="0" smtClean="0"/>
              <a:t>Service revenue</a:t>
            </a:r>
            <a:endParaRPr lang="en-US" dirty="0"/>
          </a:p>
        </p:txBody>
      </p:sp>
    </p:spTree>
    <p:extLst>
      <p:ext uri="{BB962C8B-B14F-4D97-AF65-F5344CB8AC3E}">
        <p14:creationId xmlns:p14="http://schemas.microsoft.com/office/powerpoint/2010/main" val="23218899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normAutofit/>
          </a:bodyPr>
          <a:lstStyle/>
          <a:p>
            <a:r>
              <a:rPr lang="en-US" dirty="0" smtClean="0"/>
              <a:t>Estimated delivery fee</a:t>
            </a:r>
          </a:p>
          <a:p>
            <a:r>
              <a:rPr lang="en-US" dirty="0" smtClean="0"/>
              <a:t>0.35*1000000 = 350,000</a:t>
            </a:r>
          </a:p>
          <a:p>
            <a:r>
              <a:rPr lang="en-US" dirty="0" smtClean="0"/>
              <a:t>Transaction fee 0.99*1,000,000 = 990,000</a:t>
            </a:r>
          </a:p>
          <a:p>
            <a:r>
              <a:rPr lang="en-US" dirty="0" smtClean="0"/>
              <a:t>Total revenue for 1</a:t>
            </a:r>
            <a:r>
              <a:rPr lang="en-US" baseline="30000" dirty="0" smtClean="0"/>
              <a:t>st</a:t>
            </a:r>
            <a:r>
              <a:rPr lang="en-US" dirty="0" smtClean="0"/>
              <a:t> year = 1,340,000</a:t>
            </a:r>
          </a:p>
          <a:p>
            <a:r>
              <a:rPr lang="en-US" dirty="0" smtClean="0"/>
              <a:t>Second year</a:t>
            </a:r>
          </a:p>
          <a:p>
            <a:r>
              <a:rPr lang="en-US" dirty="0" smtClean="0"/>
              <a:t>Delivery fee 525,000</a:t>
            </a:r>
          </a:p>
          <a:p>
            <a:r>
              <a:rPr lang="en-US" dirty="0" smtClean="0"/>
              <a:t>Transaction fee 1,485,000</a:t>
            </a:r>
          </a:p>
          <a:p>
            <a:r>
              <a:rPr lang="en-US" dirty="0" smtClean="0"/>
              <a:t>Total = 2,010,000</a:t>
            </a:r>
            <a:endParaRPr lang="en-US" dirty="0"/>
          </a:p>
        </p:txBody>
      </p:sp>
    </p:spTree>
    <p:extLst>
      <p:ext uri="{BB962C8B-B14F-4D97-AF65-F5344CB8AC3E}">
        <p14:creationId xmlns:p14="http://schemas.microsoft.com/office/powerpoint/2010/main" val="25135525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lstStyle/>
          <a:p>
            <a:r>
              <a:rPr lang="en-US" dirty="0" smtClean="0"/>
              <a:t>Net Present Value</a:t>
            </a:r>
          </a:p>
          <a:p>
            <a:r>
              <a:rPr lang="en-US" dirty="0" smtClean="0"/>
              <a:t>NPV = TVECF-TVIC</a:t>
            </a:r>
          </a:p>
          <a:p>
            <a:r>
              <a:rPr lang="en-US" dirty="0" smtClean="0"/>
              <a:t>FIRST YEARS 1,340,000-511,990 = $828,010</a:t>
            </a:r>
          </a:p>
          <a:p>
            <a:r>
              <a:rPr lang="en-US" dirty="0" smtClean="0"/>
              <a:t>NPV second year</a:t>
            </a:r>
          </a:p>
          <a:p>
            <a:r>
              <a:rPr lang="en-US" dirty="0" smtClean="0"/>
              <a:t>2,010,000-489,600 = $1,520,400</a:t>
            </a:r>
            <a:endParaRPr lang="en-US" dirty="0"/>
          </a:p>
        </p:txBody>
      </p:sp>
    </p:spTree>
    <p:extLst>
      <p:ext uri="{BB962C8B-B14F-4D97-AF65-F5344CB8AC3E}">
        <p14:creationId xmlns:p14="http://schemas.microsoft.com/office/powerpoint/2010/main" val="215844638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8C59B386-999D-4CB6-B907-9F3997C027C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1080</TotalTime>
  <Words>2681</Words>
  <Application>Microsoft Office PowerPoint</Application>
  <PresentationFormat>Widescreen</PresentationFormat>
  <Paragraphs>217</Paragraphs>
  <Slides>27</Slides>
  <Notes>25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Arial</vt:lpstr>
      <vt:lpstr>Calibri</vt:lpstr>
      <vt:lpstr>Trebuchet MS</vt:lpstr>
      <vt:lpstr>Wingdings</vt:lpstr>
      <vt:lpstr>Wingdings 3</vt:lpstr>
      <vt:lpstr>Facet</vt:lpstr>
      <vt:lpstr>Third-Party Sellers</vt:lpstr>
      <vt:lpstr>Introduction</vt:lpstr>
      <vt:lpstr>Problem or Opportunity</vt:lpstr>
      <vt:lpstr>Main Elements Required</vt:lpstr>
      <vt:lpstr>Costs Incurred</vt:lpstr>
      <vt:lpstr>Cont…,</vt:lpstr>
      <vt:lpstr>Revenue Streams</vt:lpstr>
      <vt:lpstr>Cont…,</vt:lpstr>
      <vt:lpstr>Cont…,</vt:lpstr>
      <vt:lpstr>Anticipated Sources of Funding &amp; Costs Associated</vt:lpstr>
      <vt:lpstr>Market</vt:lpstr>
      <vt:lpstr>Cont…,</vt:lpstr>
      <vt:lpstr>Competition </vt:lpstr>
      <vt:lpstr>Features of Third-Party Selling</vt:lpstr>
      <vt:lpstr>Expansion of Brand Visibility</vt:lpstr>
      <vt:lpstr>Physical &amp; Technical Resources</vt:lpstr>
      <vt:lpstr>Cont…,</vt:lpstr>
      <vt:lpstr>Implementation Schedule</vt:lpstr>
      <vt:lpstr>Cont…,</vt:lpstr>
      <vt:lpstr>Project Review Process</vt:lpstr>
      <vt:lpstr>Entrepreneurship &amp; Intrapreneurships</vt:lpstr>
      <vt:lpstr>Organization’s Core Competencies</vt:lpstr>
      <vt:lpstr>Cont…,</vt:lpstr>
      <vt:lpstr>Cont…,</vt:lpstr>
      <vt:lpstr>Factors Affecting the Business</vt:lpstr>
      <vt:lpstr>Contingency Plan</vt:lpstr>
      <vt:lpstr>References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Patrick</dc:creator>
  <cp:lastModifiedBy>aaronaquines@gmail.com</cp:lastModifiedBy>
  <cp:revision>247</cp:revision>
  <dcterms:created xsi:type="dcterms:W3CDTF">2021-04-01T12:25:09Z</dcterms:created>
  <dcterms:modified xsi:type="dcterms:W3CDTF">2021-04-02T09:29:11Z</dcterms:modified>
</cp:coreProperties>
</file>